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  <p:embeddedFont>
      <p:font typeface="Merriweather" panose="00000500000000000000" pitchFamily="2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Short Stack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DjDLKBRrcCcAS1n202jrvJFHS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472" y="3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Washington School would receive a higher amount of Title I funds as it has the largest percentage of students receiving free/reduced lunch. Lincoln and Obama would not be eligible to receive schoolwide Title I funds as their FRL rates are too low. (For your own information: Rate when schools can become eligibile to receive schoolwide funds is 40%, WCSD funds down to high 58% percent.) </a:t>
            </a:r>
            <a:endParaRPr/>
          </a:p>
        </p:txBody>
      </p:sp>
      <p:sp>
        <p:nvSpPr>
          <p:cNvPr id="197" name="Google Shape;19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Short Stack"/>
                <a:ea typeface="Short Stack"/>
                <a:cs typeface="Short Stack"/>
                <a:sym typeface="Short Stack"/>
              </a:rPr>
              <a:t>10</a:t>
            </a:fld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Tailor this to your school. Can also show parents how to get to School Performance Plan Budget page. </a:t>
            </a:r>
            <a:endParaRPr/>
          </a:p>
        </p:txBody>
      </p:sp>
      <p:sp>
        <p:nvSpPr>
          <p:cNvPr id="205" name="Google Shape;2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Short Stack"/>
                <a:ea typeface="Short Stack"/>
                <a:cs typeface="Short Stack"/>
                <a:sym typeface="Short Stack"/>
              </a:rPr>
              <a:t>11</a:t>
            </a:fld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4864232d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4864232d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Curriculums used</a:t>
            </a:r>
            <a:endParaRPr/>
          </a:p>
        </p:txBody>
      </p:sp>
      <p:sp>
        <p:nvSpPr>
          <p:cNvPr id="214" name="Google Shape;214;g14864232d4a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1. Parents and families are active participants in the life of the school, feel welcome, valued and connected to each other.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2. Families and staff engage in regular, authentic, two-way, meaningful communication about student learning.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3. Families and school staff collaborate to support student learning and healthy development both at home and at school.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4. Families are empowered to be advocates for their own and other children , ensuring that students are provided equitable access to learning opportunities.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5. Families and school staff are equal partners in decisions that affect children and families.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6. Families and school staff collaborate with community members to connect students, families, and staff to expanded learning opportunities, community services, and civic participation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7. Staff have access to professional learning opportunities that increase their cultural competency and provide practical, research-based strategies that improve their ability to effectively partner with families.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sure to add a link to the policy on the school website or take that part out of the slide</a:t>
            </a:r>
            <a:endParaRPr/>
          </a:p>
        </p:txBody>
      </p:sp>
      <p:sp>
        <p:nvSpPr>
          <p:cNvPr id="256" name="Google Shape;25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4864232d4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4864232d4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 of Title I</a:t>
            </a:r>
            <a:endParaRPr/>
          </a:p>
        </p:txBody>
      </p:sp>
      <p:sp>
        <p:nvSpPr>
          <p:cNvPr id="273" name="Google Shape;273;g14864232d4a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864232d4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864232d4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14864232d4a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are items not specifically stated in previous slides. </a:t>
            </a:r>
            <a:endParaRPr/>
          </a:p>
        </p:txBody>
      </p:sp>
      <p:sp>
        <p:nvSpPr>
          <p:cNvPr id="294" name="Google Shape;29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Besides the information provided in the previous slides, parents can request information on any of these items and the school has to provide it in a timely manner. Report cards quarterly. Information on State and Local Assessments – parents can request more information on state and local assessments, i.e., practice tests, MAP, Brigrance, ACT, etc. What the participation policy is…</a:t>
            </a:r>
            <a:endParaRPr/>
          </a:p>
        </p:txBody>
      </p:sp>
      <p:sp>
        <p:nvSpPr>
          <p:cNvPr id="313" name="Google Shape;31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 of Title I</a:t>
            </a: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be a “schoolwide” school the school must have a free/reduced lunch count of at least 40%, collect and analyze data that affects student achievement, and must develop a comprehensive site plan (School Performance Plan) and annually review its effectiveness. </a:t>
            </a:r>
            <a:endParaRPr/>
          </a:p>
        </p:txBody>
      </p:sp>
      <p:sp>
        <p:nvSpPr>
          <p:cNvPr id="127" name="Google Shape;12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are required by Title I; list does not include all the state-law-required assessments, i.e., MAP for NVKR, etc. </a:t>
            </a:r>
            <a:endParaRPr/>
          </a:p>
        </p:txBody>
      </p:sp>
      <p:sp>
        <p:nvSpPr>
          <p:cNvPr id="146" name="Google Shape;1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864232d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864232d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4864232d4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480f5a3eee_0_94"/>
          <p:cNvSpPr/>
          <p:nvPr/>
        </p:nvSpPr>
        <p:spPr>
          <a:xfrm>
            <a:off x="-178" y="0"/>
            <a:ext cx="13004952" cy="834011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" name="Google Shape;15;g1480f5a3eee_0_94"/>
          <p:cNvSpPr txBox="1">
            <a:spLocks noGrp="1"/>
          </p:cNvSpPr>
          <p:nvPr>
            <p:ph type="ctrTitle"/>
          </p:nvPr>
        </p:nvSpPr>
        <p:spPr>
          <a:xfrm>
            <a:off x="443307" y="1023479"/>
            <a:ext cx="12118200" cy="24321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16" name="Google Shape;16;g1480f5a3eee_0_94"/>
          <p:cNvSpPr txBox="1">
            <a:spLocks noGrp="1"/>
          </p:cNvSpPr>
          <p:nvPr>
            <p:ph type="subTitle" idx="1"/>
          </p:nvPr>
        </p:nvSpPr>
        <p:spPr>
          <a:xfrm>
            <a:off x="443307" y="3562307"/>
            <a:ext cx="6033900" cy="14001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g1480f5a3eee_0_94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80f5a3eee_0_139"/>
          <p:cNvSpPr txBox="1">
            <a:spLocks noGrp="1"/>
          </p:cNvSpPr>
          <p:nvPr>
            <p:ph type="title" hasCustomPrompt="1"/>
          </p:nvPr>
        </p:nvSpPr>
        <p:spPr>
          <a:xfrm>
            <a:off x="443378" y="1576154"/>
            <a:ext cx="7587300" cy="2360400"/>
          </a:xfrm>
          <a:prstGeom prst="rect">
            <a:avLst/>
          </a:prstGeom>
        </p:spPr>
        <p:txBody>
          <a:bodyPr spcFirstLastPara="1" wrap="square" lIns="144475" tIns="144475" rIns="144475" bIns="1444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00"/>
              <a:buNone/>
              <a:defRPr sz="15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00"/>
              <a:buNone/>
              <a:defRPr sz="15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00"/>
              <a:buNone/>
              <a:defRPr sz="15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00"/>
              <a:buNone/>
              <a:defRPr sz="15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00"/>
              <a:buNone/>
              <a:defRPr sz="15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00"/>
              <a:buNone/>
              <a:defRPr sz="15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00"/>
              <a:buNone/>
              <a:defRPr sz="15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00"/>
              <a:buNone/>
              <a:defRPr sz="15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00"/>
              <a:buNone/>
              <a:defRPr sz="15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g1480f5a3eee_0_139"/>
          <p:cNvSpPr txBox="1">
            <a:spLocks noGrp="1"/>
          </p:cNvSpPr>
          <p:nvPr>
            <p:ph type="body" idx="1"/>
          </p:nvPr>
        </p:nvSpPr>
        <p:spPr>
          <a:xfrm>
            <a:off x="443307" y="4022850"/>
            <a:ext cx="7587300" cy="17874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g1480f5a3eee_0_139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80f5a3eee_0_143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_HEADER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80f5a3eee_0_145"/>
          <p:cNvSpPr txBox="1">
            <a:spLocks noGrp="1"/>
          </p:cNvSpPr>
          <p:nvPr>
            <p:ph type="title"/>
          </p:nvPr>
        </p:nvSpPr>
        <p:spPr>
          <a:xfrm>
            <a:off x="845312" y="1071694"/>
            <a:ext cx="11314200" cy="3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89"/>
              <a:buFont typeface="Century Gothic"/>
              <a:buNone/>
              <a:defRPr sz="5689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1480f5a3eee_0_145"/>
          <p:cNvSpPr txBox="1">
            <a:spLocks noGrp="1"/>
          </p:cNvSpPr>
          <p:nvPr>
            <p:ph type="body" idx="1"/>
          </p:nvPr>
        </p:nvSpPr>
        <p:spPr>
          <a:xfrm>
            <a:off x="845313" y="5179344"/>
            <a:ext cx="11314200" cy="19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888888"/>
              </a:buClr>
              <a:buSzPts val="3129"/>
              <a:buNone/>
              <a:defRPr sz="3129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2844"/>
              <a:buNone/>
              <a:defRPr sz="2844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2560"/>
              <a:buNone/>
              <a:defRPr sz="256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2276"/>
              <a:buNone/>
              <a:defRPr sz="2276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2276"/>
              <a:buNone/>
              <a:defRPr sz="2276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2276"/>
              <a:buNone/>
              <a:defRPr sz="2276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2276"/>
              <a:buNone/>
              <a:defRPr sz="2276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2276"/>
              <a:buNone/>
              <a:defRPr sz="2276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900"/>
              </a:spcBef>
              <a:spcAft>
                <a:spcPts val="1900"/>
              </a:spcAft>
              <a:buClr>
                <a:srgbClr val="888888"/>
              </a:buClr>
              <a:buSzPts val="2276"/>
              <a:buNone/>
              <a:defRPr sz="2276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g1480f5a3eee_0_145"/>
          <p:cNvSpPr txBox="1">
            <a:spLocks noGrp="1"/>
          </p:cNvSpPr>
          <p:nvPr>
            <p:ph type="dt" idx="10"/>
          </p:nvPr>
        </p:nvSpPr>
        <p:spPr>
          <a:xfrm>
            <a:off x="7910650" y="541869"/>
            <a:ext cx="3105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480f5a3eee_0_145"/>
          <p:cNvSpPr txBox="1">
            <a:spLocks noGrp="1"/>
          </p:cNvSpPr>
          <p:nvPr>
            <p:ph type="ftr" idx="11"/>
          </p:nvPr>
        </p:nvSpPr>
        <p:spPr>
          <a:xfrm>
            <a:off x="845312" y="541869"/>
            <a:ext cx="6870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480f5a3eee_0_145"/>
          <p:cNvSpPr txBox="1">
            <a:spLocks noGrp="1"/>
          </p:cNvSpPr>
          <p:nvPr>
            <p:ph type="sldNum" idx="12"/>
          </p:nvPr>
        </p:nvSpPr>
        <p:spPr>
          <a:xfrm>
            <a:off x="11210619" y="541869"/>
            <a:ext cx="948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80f5a3eee_0_152"/>
          <p:cNvSpPr txBox="1">
            <a:spLocks noGrp="1"/>
          </p:cNvSpPr>
          <p:nvPr>
            <p:ph type="title"/>
          </p:nvPr>
        </p:nvSpPr>
        <p:spPr>
          <a:xfrm>
            <a:off x="3088640" y="1083733"/>
            <a:ext cx="9070800" cy="18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480f5a3eee_0_152"/>
          <p:cNvSpPr txBox="1">
            <a:spLocks noGrp="1"/>
          </p:cNvSpPr>
          <p:nvPr>
            <p:ph type="body" idx="1"/>
          </p:nvPr>
        </p:nvSpPr>
        <p:spPr>
          <a:xfrm>
            <a:off x="1168042" y="3105852"/>
            <a:ext cx="5238900" cy="11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982"/>
              <a:buNone/>
              <a:defRPr sz="3982" b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 b="1"/>
            </a:lvl2pPr>
            <a:lvl3pPr marL="1371600" lvl="2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560"/>
              <a:buNone/>
              <a:defRPr sz="2560" b="1"/>
            </a:lvl3pPr>
            <a:lvl4pPr marL="1828800" lvl="3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76"/>
              <a:buNone/>
              <a:defRPr sz="2276" b="1"/>
            </a:lvl4pPr>
            <a:lvl5pPr marL="2286000" lvl="4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76"/>
              <a:buNone/>
              <a:defRPr sz="2276" b="1"/>
            </a:lvl5pPr>
            <a:lvl6pPr marL="2743200" lvl="5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76"/>
              <a:buNone/>
              <a:defRPr sz="2276" b="1"/>
            </a:lvl6pPr>
            <a:lvl7pPr marL="3200400" lvl="6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76"/>
              <a:buNone/>
              <a:defRPr sz="2276" b="1"/>
            </a:lvl7pPr>
            <a:lvl8pPr marL="3657600" lvl="7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76"/>
              <a:buNone/>
              <a:defRPr sz="2276" b="1"/>
            </a:lvl8pPr>
            <a:lvl9pPr marL="4114800" lvl="8" indent="-228600" algn="l" rtl="0">
              <a:lnSpc>
                <a:spcPct val="90000"/>
              </a:lnSpc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2276"/>
              <a:buNone/>
              <a:defRPr sz="2276" b="1"/>
            </a:lvl9pPr>
          </a:lstStyle>
          <a:p>
            <a:endParaRPr/>
          </a:p>
        </p:txBody>
      </p:sp>
      <p:sp>
        <p:nvSpPr>
          <p:cNvPr id="73" name="Google Shape;73;g1480f5a3eee_0_152"/>
          <p:cNvSpPr txBox="1">
            <a:spLocks noGrp="1"/>
          </p:cNvSpPr>
          <p:nvPr>
            <p:ph type="body" idx="2"/>
          </p:nvPr>
        </p:nvSpPr>
        <p:spPr>
          <a:xfrm>
            <a:off x="845311" y="4455350"/>
            <a:ext cx="5561700" cy="4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g1480f5a3eee_0_152"/>
          <p:cNvSpPr txBox="1">
            <a:spLocks noGrp="1"/>
          </p:cNvSpPr>
          <p:nvPr>
            <p:ph type="body" idx="3"/>
          </p:nvPr>
        </p:nvSpPr>
        <p:spPr>
          <a:xfrm>
            <a:off x="6924826" y="3105852"/>
            <a:ext cx="5234700" cy="11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982"/>
              <a:buNone/>
              <a:defRPr sz="3982" b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 b="1"/>
            </a:lvl2pPr>
            <a:lvl3pPr marL="1371600" lvl="2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560"/>
              <a:buNone/>
              <a:defRPr sz="2560" b="1"/>
            </a:lvl3pPr>
            <a:lvl4pPr marL="1828800" lvl="3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76"/>
              <a:buNone/>
              <a:defRPr sz="2276" b="1"/>
            </a:lvl4pPr>
            <a:lvl5pPr marL="2286000" lvl="4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76"/>
              <a:buNone/>
              <a:defRPr sz="2276" b="1"/>
            </a:lvl5pPr>
            <a:lvl6pPr marL="2743200" lvl="5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76"/>
              <a:buNone/>
              <a:defRPr sz="2276" b="1"/>
            </a:lvl6pPr>
            <a:lvl7pPr marL="3200400" lvl="6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76"/>
              <a:buNone/>
              <a:defRPr sz="2276" b="1"/>
            </a:lvl7pPr>
            <a:lvl8pPr marL="3657600" lvl="7" indent="-2286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76"/>
              <a:buNone/>
              <a:defRPr sz="2276" b="1"/>
            </a:lvl8pPr>
            <a:lvl9pPr marL="4114800" lvl="8" indent="-228600" algn="l" rtl="0">
              <a:lnSpc>
                <a:spcPct val="90000"/>
              </a:lnSpc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2276"/>
              <a:buNone/>
              <a:defRPr sz="2276" b="1"/>
            </a:lvl9pPr>
          </a:lstStyle>
          <a:p>
            <a:endParaRPr/>
          </a:p>
        </p:txBody>
      </p:sp>
      <p:sp>
        <p:nvSpPr>
          <p:cNvPr id="75" name="Google Shape;75;g1480f5a3eee_0_152"/>
          <p:cNvSpPr txBox="1">
            <a:spLocks noGrp="1"/>
          </p:cNvSpPr>
          <p:nvPr>
            <p:ph type="body" idx="4"/>
          </p:nvPr>
        </p:nvSpPr>
        <p:spPr>
          <a:xfrm>
            <a:off x="6602095" y="4455350"/>
            <a:ext cx="5557500" cy="4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1480f5a3eee_0_152"/>
          <p:cNvSpPr txBox="1">
            <a:spLocks noGrp="1"/>
          </p:cNvSpPr>
          <p:nvPr>
            <p:ph type="dt" idx="10"/>
          </p:nvPr>
        </p:nvSpPr>
        <p:spPr>
          <a:xfrm>
            <a:off x="9119616" y="9040144"/>
            <a:ext cx="3039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1480f5a3eee_0_152"/>
          <p:cNvSpPr txBox="1">
            <a:spLocks noGrp="1"/>
          </p:cNvSpPr>
          <p:nvPr>
            <p:ph type="ftr" idx="11"/>
          </p:nvPr>
        </p:nvSpPr>
        <p:spPr>
          <a:xfrm>
            <a:off x="845312" y="9039426"/>
            <a:ext cx="8079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1480f5a3eee_0_152"/>
          <p:cNvSpPr txBox="1">
            <a:spLocks noGrp="1"/>
          </p:cNvSpPr>
          <p:nvPr>
            <p:ph type="sldNum" idx="12"/>
          </p:nvPr>
        </p:nvSpPr>
        <p:spPr>
          <a:xfrm>
            <a:off x="9347200" y="541869"/>
            <a:ext cx="2812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80f5a3eee_0_161"/>
          <p:cNvSpPr txBox="1">
            <a:spLocks noGrp="1"/>
          </p:cNvSpPr>
          <p:nvPr>
            <p:ph type="title"/>
          </p:nvPr>
        </p:nvSpPr>
        <p:spPr>
          <a:xfrm>
            <a:off x="3088640" y="1087108"/>
            <a:ext cx="9070800" cy="1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1480f5a3eee_0_161"/>
          <p:cNvSpPr txBox="1">
            <a:spLocks noGrp="1"/>
          </p:cNvSpPr>
          <p:nvPr>
            <p:ph type="body" idx="1"/>
          </p:nvPr>
        </p:nvSpPr>
        <p:spPr>
          <a:xfrm>
            <a:off x="845313" y="3121152"/>
            <a:ext cx="5561700" cy="57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g1480f5a3eee_0_161"/>
          <p:cNvSpPr txBox="1">
            <a:spLocks noGrp="1"/>
          </p:cNvSpPr>
          <p:nvPr>
            <p:ph type="body" idx="2"/>
          </p:nvPr>
        </p:nvSpPr>
        <p:spPr>
          <a:xfrm>
            <a:off x="6602096" y="3121152"/>
            <a:ext cx="5557500" cy="57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g1480f5a3eee_0_161"/>
          <p:cNvSpPr txBox="1">
            <a:spLocks noGrp="1"/>
          </p:cNvSpPr>
          <p:nvPr>
            <p:ph type="dt" idx="10"/>
          </p:nvPr>
        </p:nvSpPr>
        <p:spPr>
          <a:xfrm>
            <a:off x="9119616" y="9040144"/>
            <a:ext cx="3039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1480f5a3eee_0_161"/>
          <p:cNvSpPr txBox="1">
            <a:spLocks noGrp="1"/>
          </p:cNvSpPr>
          <p:nvPr>
            <p:ph type="ftr" idx="11"/>
          </p:nvPr>
        </p:nvSpPr>
        <p:spPr>
          <a:xfrm>
            <a:off x="845312" y="9039426"/>
            <a:ext cx="8079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1480f5a3eee_0_161"/>
          <p:cNvSpPr txBox="1">
            <a:spLocks noGrp="1"/>
          </p:cNvSpPr>
          <p:nvPr>
            <p:ph type="sldNum" idx="12"/>
          </p:nvPr>
        </p:nvSpPr>
        <p:spPr>
          <a:xfrm>
            <a:off x="9347200" y="541869"/>
            <a:ext cx="2812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80f5a3eee_0_168"/>
          <p:cNvSpPr txBox="1">
            <a:spLocks noGrp="1"/>
          </p:cNvSpPr>
          <p:nvPr>
            <p:ph type="title"/>
          </p:nvPr>
        </p:nvSpPr>
        <p:spPr>
          <a:xfrm>
            <a:off x="3088640" y="1087108"/>
            <a:ext cx="9070800" cy="1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1480f5a3eee_0_168"/>
          <p:cNvSpPr txBox="1">
            <a:spLocks noGrp="1"/>
          </p:cNvSpPr>
          <p:nvPr>
            <p:ph type="body" idx="1"/>
          </p:nvPr>
        </p:nvSpPr>
        <p:spPr>
          <a:xfrm>
            <a:off x="845312" y="3121152"/>
            <a:ext cx="11314200" cy="57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g1480f5a3eee_0_168"/>
          <p:cNvSpPr txBox="1">
            <a:spLocks noGrp="1"/>
          </p:cNvSpPr>
          <p:nvPr>
            <p:ph type="dt" idx="10"/>
          </p:nvPr>
        </p:nvSpPr>
        <p:spPr>
          <a:xfrm>
            <a:off x="9119616" y="9040144"/>
            <a:ext cx="3039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480f5a3eee_0_168"/>
          <p:cNvSpPr txBox="1">
            <a:spLocks noGrp="1"/>
          </p:cNvSpPr>
          <p:nvPr>
            <p:ph type="ftr" idx="11"/>
          </p:nvPr>
        </p:nvSpPr>
        <p:spPr>
          <a:xfrm>
            <a:off x="845312" y="9039426"/>
            <a:ext cx="8079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480f5a3eee_0_168"/>
          <p:cNvSpPr txBox="1">
            <a:spLocks noGrp="1"/>
          </p:cNvSpPr>
          <p:nvPr>
            <p:ph type="sldNum" idx="12"/>
          </p:nvPr>
        </p:nvSpPr>
        <p:spPr>
          <a:xfrm>
            <a:off x="9347200" y="541869"/>
            <a:ext cx="2812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480f5a3eee_0_99"/>
          <p:cNvSpPr/>
          <p:nvPr/>
        </p:nvSpPr>
        <p:spPr>
          <a:xfrm>
            <a:off x="0" y="91210"/>
            <a:ext cx="13004952" cy="834011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Google Shape;20;g1480f5a3eee_0_99"/>
          <p:cNvSpPr/>
          <p:nvPr/>
        </p:nvSpPr>
        <p:spPr>
          <a:xfrm>
            <a:off x="0" y="0"/>
            <a:ext cx="13004952" cy="834011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" name="Google Shape;21;g1480f5a3eee_0_99"/>
          <p:cNvSpPr txBox="1">
            <a:spLocks noGrp="1"/>
          </p:cNvSpPr>
          <p:nvPr>
            <p:ph type="title"/>
          </p:nvPr>
        </p:nvSpPr>
        <p:spPr>
          <a:xfrm>
            <a:off x="443307" y="1023479"/>
            <a:ext cx="12118200" cy="24321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22" name="Google Shape;22;g1480f5a3eee_0_99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480f5a3eee_0_104"/>
          <p:cNvSpPr/>
          <p:nvPr/>
        </p:nvSpPr>
        <p:spPr>
          <a:xfrm>
            <a:off x="0" y="0"/>
            <a:ext cx="6135600" cy="975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g1480f5a3eee_0_104"/>
          <p:cNvSpPr/>
          <p:nvPr/>
        </p:nvSpPr>
        <p:spPr>
          <a:xfrm>
            <a:off x="0" y="83674"/>
            <a:ext cx="6134837" cy="834253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" name="Google Shape;26;g1480f5a3eee_0_104"/>
          <p:cNvSpPr/>
          <p:nvPr/>
        </p:nvSpPr>
        <p:spPr>
          <a:xfrm>
            <a:off x="-178" y="0"/>
            <a:ext cx="6139495" cy="8335376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" name="Google Shape;27;g1480f5a3eee_0_104"/>
          <p:cNvSpPr txBox="1">
            <a:spLocks noGrp="1"/>
          </p:cNvSpPr>
          <p:nvPr>
            <p:ph type="title"/>
          </p:nvPr>
        </p:nvSpPr>
        <p:spPr>
          <a:xfrm>
            <a:off x="443342" y="949902"/>
            <a:ext cx="5271600" cy="47577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g1480f5a3eee_0_104"/>
          <p:cNvSpPr txBox="1">
            <a:spLocks noGrp="1"/>
          </p:cNvSpPr>
          <p:nvPr>
            <p:ph type="body" idx="1"/>
          </p:nvPr>
        </p:nvSpPr>
        <p:spPr>
          <a:xfrm>
            <a:off x="6605760" y="949902"/>
            <a:ext cx="5925600" cy="77721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g1480f5a3eee_0_104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480f5a3eee_0_111"/>
          <p:cNvSpPr/>
          <p:nvPr/>
        </p:nvSpPr>
        <p:spPr>
          <a:xfrm>
            <a:off x="0" y="0"/>
            <a:ext cx="13004700" cy="242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g1480f5a3eee_0_111"/>
          <p:cNvSpPr txBox="1">
            <a:spLocks noGrp="1"/>
          </p:cNvSpPr>
          <p:nvPr>
            <p:ph type="title"/>
          </p:nvPr>
        </p:nvSpPr>
        <p:spPr>
          <a:xfrm>
            <a:off x="443342" y="949902"/>
            <a:ext cx="12118200" cy="11826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g1480f5a3eee_0_111"/>
          <p:cNvSpPr txBox="1">
            <a:spLocks noGrp="1"/>
          </p:cNvSpPr>
          <p:nvPr>
            <p:ph type="body" idx="1"/>
          </p:nvPr>
        </p:nvSpPr>
        <p:spPr>
          <a:xfrm>
            <a:off x="443307" y="2855253"/>
            <a:ext cx="5688600" cy="58335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1480f5a3eee_0_111"/>
          <p:cNvSpPr txBox="1">
            <a:spLocks noGrp="1"/>
          </p:cNvSpPr>
          <p:nvPr>
            <p:ph type="body" idx="2"/>
          </p:nvPr>
        </p:nvSpPr>
        <p:spPr>
          <a:xfrm>
            <a:off x="6872747" y="2855253"/>
            <a:ext cx="5688600" cy="58335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g1480f5a3eee_0_111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480f5a3eee_0_117"/>
          <p:cNvSpPr/>
          <p:nvPr/>
        </p:nvSpPr>
        <p:spPr>
          <a:xfrm>
            <a:off x="0" y="0"/>
            <a:ext cx="13004700" cy="242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g1480f5a3eee_0_117"/>
          <p:cNvSpPr txBox="1">
            <a:spLocks noGrp="1"/>
          </p:cNvSpPr>
          <p:nvPr>
            <p:ph type="title"/>
          </p:nvPr>
        </p:nvSpPr>
        <p:spPr>
          <a:xfrm>
            <a:off x="443342" y="949902"/>
            <a:ext cx="12118200" cy="11826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g1480f5a3eee_0_117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480f5a3eee_0_121"/>
          <p:cNvSpPr/>
          <p:nvPr/>
        </p:nvSpPr>
        <p:spPr>
          <a:xfrm>
            <a:off x="0" y="0"/>
            <a:ext cx="5353800" cy="975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1480f5a3eee_0_121"/>
          <p:cNvSpPr txBox="1">
            <a:spLocks noGrp="1"/>
          </p:cNvSpPr>
          <p:nvPr>
            <p:ph type="title"/>
          </p:nvPr>
        </p:nvSpPr>
        <p:spPr>
          <a:xfrm>
            <a:off x="443342" y="949902"/>
            <a:ext cx="4448100" cy="34686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g1480f5a3eee_0_121"/>
          <p:cNvSpPr txBox="1">
            <a:spLocks noGrp="1"/>
          </p:cNvSpPr>
          <p:nvPr>
            <p:ph type="body" idx="1"/>
          </p:nvPr>
        </p:nvSpPr>
        <p:spPr>
          <a:xfrm>
            <a:off x="443307" y="4533381"/>
            <a:ext cx="4448100" cy="43578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1480f5a3eee_0_121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480f5a3eee_0_126"/>
          <p:cNvSpPr txBox="1">
            <a:spLocks noGrp="1"/>
          </p:cNvSpPr>
          <p:nvPr>
            <p:ph type="title"/>
          </p:nvPr>
        </p:nvSpPr>
        <p:spPr>
          <a:xfrm>
            <a:off x="443271" y="1514382"/>
            <a:ext cx="8885700" cy="67248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47" name="Google Shape;47;g1480f5a3eee_0_126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480f5a3eee_0_129"/>
          <p:cNvSpPr/>
          <p:nvPr/>
        </p:nvSpPr>
        <p:spPr>
          <a:xfrm>
            <a:off x="0" y="0"/>
            <a:ext cx="6502500" cy="975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g1480f5a3eee_0_129"/>
          <p:cNvSpPr txBox="1">
            <a:spLocks noGrp="1"/>
          </p:cNvSpPr>
          <p:nvPr>
            <p:ph type="title"/>
          </p:nvPr>
        </p:nvSpPr>
        <p:spPr>
          <a:xfrm>
            <a:off x="442738" y="949902"/>
            <a:ext cx="5268600" cy="38865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1480f5a3eee_0_129"/>
          <p:cNvSpPr txBox="1">
            <a:spLocks noGrp="1"/>
          </p:cNvSpPr>
          <p:nvPr>
            <p:ph type="subTitle" idx="1"/>
          </p:nvPr>
        </p:nvSpPr>
        <p:spPr>
          <a:xfrm>
            <a:off x="433493" y="4981049"/>
            <a:ext cx="5268600" cy="17574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1480f5a3eee_0_129"/>
          <p:cNvSpPr txBox="1">
            <a:spLocks noGrp="1"/>
          </p:cNvSpPr>
          <p:nvPr>
            <p:ph type="body" idx="2"/>
          </p:nvPr>
        </p:nvSpPr>
        <p:spPr>
          <a:xfrm>
            <a:off x="6939058" y="949902"/>
            <a:ext cx="5623500" cy="77967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480f5a3eee_0_129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480f5a3eee_0_135"/>
          <p:cNvSpPr/>
          <p:nvPr/>
        </p:nvSpPr>
        <p:spPr>
          <a:xfrm>
            <a:off x="0" y="8284919"/>
            <a:ext cx="13004700" cy="1468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480f5a3eee_0_135"/>
          <p:cNvSpPr txBox="1">
            <a:spLocks noGrp="1"/>
          </p:cNvSpPr>
          <p:nvPr>
            <p:ph type="body" idx="1"/>
          </p:nvPr>
        </p:nvSpPr>
        <p:spPr>
          <a:xfrm>
            <a:off x="443307" y="8573914"/>
            <a:ext cx="11348400" cy="8733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7" name="Google Shape;57;g1480f5a3eee_0_135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480f5a3eee_0_90"/>
          <p:cNvSpPr txBox="1">
            <a:spLocks noGrp="1"/>
          </p:cNvSpPr>
          <p:nvPr>
            <p:ph type="title"/>
          </p:nvPr>
        </p:nvSpPr>
        <p:spPr>
          <a:xfrm>
            <a:off x="443307" y="843899"/>
            <a:ext cx="121182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erriweather"/>
              <a:buNone/>
              <a:defRPr sz="44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erriweather"/>
              <a:buNone/>
              <a:defRPr sz="44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erriweather"/>
              <a:buNone/>
              <a:defRPr sz="44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erriweather"/>
              <a:buNone/>
              <a:defRPr sz="44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erriweather"/>
              <a:buNone/>
              <a:defRPr sz="44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erriweather"/>
              <a:buNone/>
              <a:defRPr sz="44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erriweather"/>
              <a:buNone/>
              <a:defRPr sz="44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erriweather"/>
              <a:buNone/>
              <a:defRPr sz="44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erriweather"/>
              <a:buNone/>
              <a:defRPr sz="44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" name="Google Shape;11;g1480f5a3eee_0_90"/>
          <p:cNvSpPr txBox="1">
            <a:spLocks noGrp="1"/>
          </p:cNvSpPr>
          <p:nvPr>
            <p:ph type="body" idx="1"/>
          </p:nvPr>
        </p:nvSpPr>
        <p:spPr>
          <a:xfrm>
            <a:off x="443307" y="2185434"/>
            <a:ext cx="12118200" cy="6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t" anchorCtr="0">
            <a:norm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  <a:defRPr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g1480f5a3eee_0_90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ctr" anchorCtr="0">
            <a:norm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itle1@snacs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vschoenfeldt@snac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-75175" y="219150"/>
            <a:ext cx="7587900" cy="58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Century Gothic"/>
              <a:buNone/>
            </a:pPr>
            <a:r>
              <a:rPr lang="en-US" sz="6700" b="1"/>
              <a:t>TITLE I ANNUAL MEETING </a:t>
            </a:r>
            <a:endParaRPr sz="6700" b="1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Century Gothic"/>
              <a:buNone/>
            </a:pPr>
            <a:endParaRPr sz="6700" b="1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Century Gothic"/>
              <a:buNone/>
            </a:pPr>
            <a:r>
              <a:rPr lang="en-US" sz="6700" b="1"/>
              <a:t>JUNTA ANUAL DE TÍTULO I</a:t>
            </a:r>
            <a:endParaRPr sz="6700" b="1"/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6175850" y="6601800"/>
            <a:ext cx="6262800" cy="27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>
                <a:solidFill>
                  <a:schemeClr val="lt1"/>
                </a:solidFill>
              </a:rPr>
              <a:t>What Every Family Needs to Know! 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</a:pP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>
                <a:solidFill>
                  <a:schemeClr val="lt1"/>
                </a:solidFill>
              </a:rPr>
              <a:t>Lo que cada familia debe saber!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>
                <a:solidFill>
                  <a:schemeClr val="lt1"/>
                </a:solidFill>
              </a:rPr>
              <a:t> 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>
                <a:solidFill>
                  <a:schemeClr val="lt1"/>
                </a:solidFill>
              </a:rPr>
              <a:t>September 1, 2022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>
              <a:solidFill>
                <a:schemeClr val="lt1"/>
              </a:solidFill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00" name="Google Shape;10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3600" y="219150"/>
            <a:ext cx="2864151" cy="2522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"/>
          <p:cNvCxnSpPr>
            <a:stCxn id="97" idx="3"/>
          </p:cNvCxnSpPr>
          <p:nvPr/>
        </p:nvCxnSpPr>
        <p:spPr>
          <a:xfrm rot="10800000">
            <a:off x="1036325" y="3094950"/>
            <a:ext cx="6476400" cy="32700"/>
          </a:xfrm>
          <a:prstGeom prst="straightConnector1">
            <a:avLst/>
          </a:prstGeom>
          <a:noFill/>
          <a:ln w="114300" cap="flat" cmpd="sng">
            <a:solidFill>
              <a:srgbClr val="E1993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>
            <a:spLocks noGrp="1"/>
          </p:cNvSpPr>
          <p:nvPr>
            <p:ph type="title"/>
          </p:nvPr>
        </p:nvSpPr>
        <p:spPr>
          <a:xfrm>
            <a:off x="219950" y="438800"/>
            <a:ext cx="4894800" cy="21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7272"/>
              <a:buFont typeface="Century Gothic"/>
              <a:buNone/>
            </a:pPr>
            <a:r>
              <a:rPr lang="en-US" b="1"/>
              <a:t>PROGRAM FUNDS</a:t>
            </a:r>
            <a:endParaRPr>
              <a:solidFill>
                <a:srgbClr val="FFFF3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704"/>
              <a:buFont typeface="Century Gothic"/>
              <a:buNone/>
            </a:pPr>
            <a:r>
              <a:rPr lang="en-US" sz="4066" b="1"/>
              <a:t>FONDS DE TITULO I</a:t>
            </a:r>
            <a:endParaRPr sz="4066"/>
          </a:p>
        </p:txBody>
      </p:sp>
      <p:sp>
        <p:nvSpPr>
          <p:cNvPr id="200" name="Google Shape;200;p9"/>
          <p:cNvSpPr txBox="1">
            <a:spLocks noGrp="1"/>
          </p:cNvSpPr>
          <p:nvPr>
            <p:ph type="body" idx="1"/>
          </p:nvPr>
        </p:nvSpPr>
        <p:spPr>
          <a:xfrm>
            <a:off x="443300" y="2858072"/>
            <a:ext cx="4448100" cy="6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700" lvl="0" indent="-317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accent6"/>
                </a:solidFill>
              </a:rPr>
              <a:t>Allocated so schools with the most low income students get the most funding </a:t>
            </a:r>
            <a:endParaRPr sz="2000">
              <a:solidFill>
                <a:schemeClr val="accent6"/>
              </a:solidFill>
            </a:endParaRPr>
          </a:p>
          <a:p>
            <a:pPr marL="393700" lvl="0" indent="-317500" algn="l" rtl="0">
              <a:lnSpc>
                <a:spcPct val="70000"/>
              </a:lnSpc>
              <a:spcBef>
                <a:spcPts val="1422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accent6"/>
                </a:solidFill>
              </a:rPr>
              <a:t>Allocated from the highest percentage down</a:t>
            </a:r>
            <a:endParaRPr sz="2000">
              <a:solidFill>
                <a:schemeClr val="accent6"/>
              </a:solidFill>
            </a:endParaRPr>
          </a:p>
          <a:p>
            <a:pPr marL="50800" lvl="0" indent="0" algn="ctr" rtl="0">
              <a:lnSpc>
                <a:spcPct val="7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260"/>
              <a:buFont typeface="Century Gothic"/>
              <a:buNone/>
            </a:pPr>
            <a:r>
              <a:rPr lang="en-US" sz="2000">
                <a:solidFill>
                  <a:schemeClr val="accent6"/>
                </a:solidFill>
              </a:rPr>
              <a:t>This chart is an example of four elementary schools and the percentage of students who receive free or reduced lunches</a:t>
            </a:r>
            <a:r>
              <a:rPr lang="en-US" sz="20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000">
              <a:solidFill>
                <a:schemeClr val="accent6"/>
              </a:solidFill>
            </a:endParaRPr>
          </a:p>
          <a:p>
            <a:pPr marL="50800" lvl="0" indent="0" algn="ctr" rtl="0">
              <a:lnSpc>
                <a:spcPct val="7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680"/>
              <a:buFont typeface="Helvetica Neue"/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" lvl="0" indent="0" algn="ctr" rtl="0">
              <a:lnSpc>
                <a:spcPct val="7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680"/>
              <a:buFont typeface="Helvetica Neue"/>
              <a:buNone/>
            </a:pP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93700" lvl="0" indent="-317500" algn="r" rtl="0">
              <a:lnSpc>
                <a:spcPct val="70000"/>
              </a:lnSpc>
              <a:spcBef>
                <a:spcPts val="1422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accent6"/>
                </a:solidFill>
              </a:rPr>
              <a:t>Los fondos de Título I se dividen para que las escuelas con mas estudiantes de bajos ingresos obtengan más fondos. </a:t>
            </a:r>
            <a:endParaRPr sz="2000">
              <a:solidFill>
                <a:schemeClr val="accent6"/>
              </a:solidFill>
            </a:endParaRPr>
          </a:p>
          <a:p>
            <a:pPr marL="393700" lvl="0" indent="-317500" algn="r" rtl="0">
              <a:lnSpc>
                <a:spcPct val="70000"/>
              </a:lnSpc>
              <a:spcBef>
                <a:spcPts val="1422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accent6"/>
                </a:solidFill>
              </a:rPr>
              <a:t>Los fondos son asignados desde  el porcentaje más alto hacia el mas bajo.</a:t>
            </a:r>
            <a:endParaRPr sz="2000">
              <a:solidFill>
                <a:schemeClr val="accent6"/>
              </a:solidFill>
            </a:endParaRPr>
          </a:p>
          <a:p>
            <a:pPr marL="50800" lvl="0" indent="0" algn="ctr" rtl="0">
              <a:lnSpc>
                <a:spcPct val="7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en-US" sz="2000">
                <a:solidFill>
                  <a:schemeClr val="accent6"/>
                </a:solidFill>
              </a:rPr>
              <a:t> Esta tabla es un ejemplo de cuatro escuelas primarias y el porcentaje de estudiantes que reciben almuerzo gratis o reducido.</a:t>
            </a:r>
            <a:endParaRPr sz="200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1" name="Google Shape;201;p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36788" y="1982850"/>
            <a:ext cx="5148300" cy="57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/>
          <p:nvPr/>
        </p:nvSpPr>
        <p:spPr>
          <a:xfrm>
            <a:off x="0" y="0"/>
            <a:ext cx="13004700" cy="1839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3755915" y="93283"/>
            <a:ext cx="9184500" cy="1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 b="1">
                <a:solidFill>
                  <a:schemeClr val="lt1"/>
                </a:solidFill>
              </a:rPr>
              <a:t>PROGRAM FUNDS             			FONDOS DEL PROGRAMA</a:t>
            </a:r>
            <a:endParaRPr sz="4000" b="1">
              <a:solidFill>
                <a:schemeClr val="lt1"/>
              </a:solidFill>
            </a:endParaRPr>
          </a:p>
        </p:txBody>
      </p:sp>
      <p:sp>
        <p:nvSpPr>
          <p:cNvPr id="209" name="Google Shape;209;p10"/>
          <p:cNvSpPr txBox="1">
            <a:spLocks noGrp="1"/>
          </p:cNvSpPr>
          <p:nvPr>
            <p:ph type="body" idx="1"/>
          </p:nvPr>
        </p:nvSpPr>
        <p:spPr>
          <a:xfrm>
            <a:off x="443300" y="2215325"/>
            <a:ext cx="5688600" cy="707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Amount of funds available for this year</a:t>
            </a:r>
            <a:endParaRPr sz="25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1" indent="-22225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•"/>
            </a:pPr>
            <a:r>
              <a:rPr lang="en-US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$88,395.00</a:t>
            </a:r>
            <a:endParaRPr sz="25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1" indent="-222250" algn="l" rtl="0"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•"/>
            </a:pPr>
            <a:r>
              <a:rPr lang="en-US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I budget consists of:</a:t>
            </a:r>
            <a:endParaRPr sz="25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2" indent="-222250" algn="l" rtl="0"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•"/>
            </a:pPr>
            <a:r>
              <a:rPr lang="en-US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Interventions and Academic Support</a:t>
            </a:r>
            <a:endParaRPr sz="25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2" indent="-222250" algn="l" rtl="0"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•"/>
            </a:pPr>
            <a:r>
              <a:rPr lang="en-US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Technology for students and faculty (laptops for teachers/assigned staff and chrome books for classroom usage</a:t>
            </a:r>
            <a:endParaRPr sz="25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2" indent="-222250" algn="l" rtl="0">
              <a:spcBef>
                <a:spcPts val="255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entury Gothic"/>
              <a:buChar char="•"/>
            </a:pPr>
            <a:r>
              <a:rPr lang="en-US"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 Engagement </a:t>
            </a:r>
            <a:endParaRPr sz="25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2" indent="-222250" algn="l" rtl="0">
              <a:spcBef>
                <a:spcPts val="255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entury Gothic"/>
              <a:buChar char="•"/>
            </a:pPr>
            <a:r>
              <a:rPr lang="en-US"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 (new enVision coming)</a:t>
            </a:r>
            <a:endParaRPr sz="25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2" indent="-222250" algn="l" rtl="0">
              <a:spcBef>
                <a:spcPts val="255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entury Gothic"/>
              <a:buChar char="•"/>
            </a:pPr>
            <a:r>
              <a:rPr lang="en-US"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Supplies (manipulatives)</a:t>
            </a:r>
            <a:endParaRPr sz="25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0"/>
          <p:cNvSpPr txBox="1">
            <a:spLocks noGrp="1"/>
          </p:cNvSpPr>
          <p:nvPr>
            <p:ph type="body" idx="4294967295"/>
          </p:nvPr>
        </p:nvSpPr>
        <p:spPr>
          <a:xfrm>
            <a:off x="6872748" y="2215325"/>
            <a:ext cx="5688600" cy="70767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Cantidad de fondos disponibles para este año</a:t>
            </a:r>
            <a:endParaRPr sz="2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1" indent="-222250" algn="l" rtl="0">
              <a:lnSpc>
                <a:spcPct val="9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•"/>
            </a:pPr>
            <a:r>
              <a:rPr lang="en-US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$88,395.00</a:t>
            </a:r>
            <a:endParaRPr sz="25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1" indent="-22225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•"/>
            </a:pPr>
            <a:r>
              <a:rPr lang="en-US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fondos  del Titulo I consisten en:</a:t>
            </a:r>
            <a:endParaRPr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2" indent="-22225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•"/>
            </a:pPr>
            <a:r>
              <a:rPr lang="en-US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Intervenciones y Apoyo Académico</a:t>
            </a:r>
            <a:endParaRPr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2" indent="-22225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•"/>
            </a:pPr>
            <a:r>
              <a:rPr lang="en-US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Suministros y tecnología para estudiantes y profesores</a:t>
            </a:r>
            <a:endParaRPr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2" indent="-22225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•"/>
            </a:pPr>
            <a:r>
              <a:rPr lang="en-US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compromiso familiar</a:t>
            </a:r>
            <a:endParaRPr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2" indent="-22225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•"/>
            </a:pPr>
            <a:r>
              <a:rPr lang="en-US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de estudios</a:t>
            </a:r>
            <a:endParaRPr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4864232d4a_0_32"/>
          <p:cNvSpPr/>
          <p:nvPr/>
        </p:nvSpPr>
        <p:spPr>
          <a:xfrm>
            <a:off x="14200" y="14200"/>
            <a:ext cx="6147600" cy="975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4864232d4a_0_32"/>
          <p:cNvSpPr txBox="1">
            <a:spLocks noGrp="1"/>
          </p:cNvSpPr>
          <p:nvPr>
            <p:ph type="title"/>
          </p:nvPr>
        </p:nvSpPr>
        <p:spPr>
          <a:xfrm>
            <a:off x="451800" y="185250"/>
            <a:ext cx="4947600" cy="20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12000"/>
              <a:buFont typeface="Century Gothic"/>
              <a:buNone/>
            </a:pPr>
            <a:r>
              <a:rPr lang="en-US" sz="5000" b="1">
                <a:solidFill>
                  <a:schemeClr val="lt1"/>
                </a:solidFill>
              </a:rPr>
              <a:t>CURRICULUM &amp; INSTRUCTION</a:t>
            </a:r>
            <a:endParaRPr sz="5000" b="1">
              <a:solidFill>
                <a:schemeClr val="lt1"/>
              </a:solidFill>
            </a:endParaRPr>
          </a:p>
        </p:txBody>
      </p:sp>
      <p:sp>
        <p:nvSpPr>
          <p:cNvPr id="218" name="Google Shape;218;g14864232d4a_0_32"/>
          <p:cNvSpPr txBox="1">
            <a:spLocks noGrp="1"/>
          </p:cNvSpPr>
          <p:nvPr>
            <p:ph type="body" idx="1"/>
          </p:nvPr>
        </p:nvSpPr>
        <p:spPr>
          <a:xfrm>
            <a:off x="558175" y="2238156"/>
            <a:ext cx="52347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Curriculums used: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g14864232d4a_0_32"/>
          <p:cNvSpPr txBox="1">
            <a:spLocks noGrp="1"/>
          </p:cNvSpPr>
          <p:nvPr>
            <p:ph type="body" idx="2"/>
          </p:nvPr>
        </p:nvSpPr>
        <p:spPr>
          <a:xfrm>
            <a:off x="451825" y="3090150"/>
            <a:ext cx="5447400" cy="54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OpenUp Resources Math - Grades K-5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Education - Grades K-5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MysteryScience - Grades K-5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Khan Academy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Engage New York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Nevada Academic Content Strands for Social Studies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Pearson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Houghton Mifflin Harcourt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CK-12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Achievement First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School - Grades 9 and Up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BYU Online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9th Grade English (Mrs. Ingram)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1422"/>
              </a:spcBef>
              <a:spcAft>
                <a:spcPts val="1900"/>
              </a:spcAft>
              <a:buClr>
                <a:schemeClr val="dk1"/>
              </a:buClr>
              <a:buSzPts val="3100"/>
              <a:buFont typeface="Century Gothic"/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g14864232d4a_0_32"/>
          <p:cNvSpPr txBox="1">
            <a:spLocks noGrp="1"/>
          </p:cNvSpPr>
          <p:nvPr>
            <p:ph type="body" idx="3"/>
          </p:nvPr>
        </p:nvSpPr>
        <p:spPr>
          <a:xfrm>
            <a:off x="7020500" y="2044350"/>
            <a:ext cx="56256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2"/>
              </a:buClr>
              <a:buSzPts val="2000"/>
              <a:buNone/>
            </a:pPr>
            <a:r>
              <a:rPr lang="en-US" sz="2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currículum: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g14864232d4a_0_32"/>
          <p:cNvSpPr txBox="1">
            <a:spLocks noGrp="1"/>
          </p:cNvSpPr>
          <p:nvPr>
            <p:ph type="body" idx="4"/>
          </p:nvPr>
        </p:nvSpPr>
        <p:spPr>
          <a:xfrm>
            <a:off x="7020500" y="3090150"/>
            <a:ext cx="5519700" cy="59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OpenUp Resources Math - estudiantes de K-5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EL Education - estudiantes deK-5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MysteryScience - estudiantes de K-5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Khan Academy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Engage New York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Nevada Academic Content Strands for Social Studies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Pearson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Houghton Mifflin Harcourt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CK-12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Achievement First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9065" lvl="0" indent="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None/>
            </a:pP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Escuela secundaria - estudiantes de 9-12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BYU Online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9th Grade ingles (Mrs. Ingram)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g14864232d4a_0_32"/>
          <p:cNvSpPr txBox="1">
            <a:spLocks noGrp="1"/>
          </p:cNvSpPr>
          <p:nvPr>
            <p:ph type="title"/>
          </p:nvPr>
        </p:nvSpPr>
        <p:spPr>
          <a:xfrm>
            <a:off x="7439600" y="185250"/>
            <a:ext cx="4787400" cy="20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El currículum y la instrucción</a:t>
            </a:r>
            <a:endParaRPr b="1"/>
          </a:p>
        </p:txBody>
      </p:sp>
      <p:cxnSp>
        <p:nvCxnSpPr>
          <p:cNvPr id="223" name="Google Shape;223;g14864232d4a_0_32"/>
          <p:cNvCxnSpPr/>
          <p:nvPr/>
        </p:nvCxnSpPr>
        <p:spPr>
          <a:xfrm flipH="1">
            <a:off x="729950" y="1902450"/>
            <a:ext cx="3364800" cy="14100"/>
          </a:xfrm>
          <a:prstGeom prst="straightConnector1">
            <a:avLst/>
          </a:prstGeom>
          <a:noFill/>
          <a:ln w="114300" cap="flat" cmpd="sng">
            <a:solidFill>
              <a:srgbClr val="E1993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/>
          <p:nvPr/>
        </p:nvSpPr>
        <p:spPr>
          <a:xfrm>
            <a:off x="7794350" y="-14200"/>
            <a:ext cx="5210400" cy="982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"/>
          <p:cNvSpPr txBox="1">
            <a:spLocks noGrp="1"/>
          </p:cNvSpPr>
          <p:nvPr>
            <p:ph type="body" idx="1"/>
          </p:nvPr>
        </p:nvSpPr>
        <p:spPr>
          <a:xfrm>
            <a:off x="8327710" y="1163246"/>
            <a:ext cx="3460200" cy="7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 and Family Engagement Policy, School-parent Compact, Educator Qualifications, Additional Right-to-Know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202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202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202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Normas de participación de padres y familia, convenio entre escuela y padres, requisitos de educadores, Información de derecho a saber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900"/>
              </a:spcAft>
              <a:buClr>
                <a:srgbClr val="888888"/>
              </a:buClr>
              <a:buSzPts val="2000"/>
              <a:buNone/>
            </a:pP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2"/>
          <p:cNvSpPr txBox="1">
            <a:spLocks noGrp="1"/>
          </p:cNvSpPr>
          <p:nvPr>
            <p:ph type="title"/>
          </p:nvPr>
        </p:nvSpPr>
        <p:spPr>
          <a:xfrm>
            <a:off x="748854" y="2050062"/>
            <a:ext cx="6748500" cy="7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entury Gothic"/>
              <a:buNone/>
            </a:pPr>
            <a:r>
              <a:rPr lang="en-US" sz="4800" b="1"/>
              <a:t>ADDITIONAL PARENT NOTIFICATION REQUIREMENTS</a:t>
            </a:r>
            <a:br>
              <a:rPr lang="en-US" sz="4800" b="1"/>
            </a:br>
            <a:br>
              <a:rPr lang="en-US" sz="4800" b="1"/>
            </a:br>
            <a:br>
              <a:rPr lang="en-US" sz="4800" b="1"/>
            </a:br>
            <a:r>
              <a:rPr lang="en-US" sz="4800" b="1"/>
              <a:t>REQUISITOS ADICIONALES DE NOTIFICACIÓN PARA PADRES</a:t>
            </a:r>
            <a:br>
              <a:rPr lang="en-US" sz="4800" b="1"/>
            </a:br>
            <a:br>
              <a:rPr lang="en-US" sz="4800" b="1"/>
            </a:br>
            <a:br>
              <a:rPr lang="en-US" sz="4800"/>
            </a:br>
            <a:br>
              <a:rPr lang="en-US" sz="4800" b="1"/>
            </a:br>
            <a:endParaRPr sz="4800" b="1"/>
          </a:p>
        </p:txBody>
      </p:sp>
      <p:cxnSp>
        <p:nvCxnSpPr>
          <p:cNvPr id="232" name="Google Shape;232;p12"/>
          <p:cNvCxnSpPr/>
          <p:nvPr/>
        </p:nvCxnSpPr>
        <p:spPr>
          <a:xfrm>
            <a:off x="1080050" y="4372800"/>
            <a:ext cx="6417300" cy="14100"/>
          </a:xfrm>
          <a:prstGeom prst="straightConnector1">
            <a:avLst/>
          </a:prstGeom>
          <a:noFill/>
          <a:ln w="1143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177802" y="370146"/>
            <a:ext cx="127254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0"/>
              <a:buFont typeface="Century Gothic"/>
              <a:buNone/>
            </a:pPr>
            <a:r>
              <a:rPr lang="en-US" sz="4470" b="1"/>
              <a:t>FAMILY ENGAGEMENT</a:t>
            </a:r>
            <a:endParaRPr sz="447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0"/>
              <a:buFont typeface="Century Gothic"/>
              <a:buNone/>
            </a:pPr>
            <a:r>
              <a:rPr lang="en-US" sz="3659">
                <a:solidFill>
                  <a:srgbClr val="FFFF33"/>
                </a:solidFill>
              </a:rPr>
              <a:t> </a:t>
            </a:r>
            <a:endParaRPr sz="3659">
              <a:solidFill>
                <a:srgbClr val="FFFF3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0"/>
              <a:buFont typeface="Century Gothic"/>
              <a:buNone/>
            </a:pPr>
            <a:r>
              <a:rPr lang="en-US" sz="4470" b="1">
                <a:solidFill>
                  <a:schemeClr val="dk2"/>
                </a:solidFill>
              </a:rPr>
              <a:t>NORMAS DEL DISTRITO – COMPROMISO FAMILIAR</a:t>
            </a:r>
            <a:endParaRPr sz="4470" b="1">
              <a:solidFill>
                <a:schemeClr val="dk2"/>
              </a:solidFill>
            </a:endParaRPr>
          </a:p>
        </p:txBody>
      </p:sp>
      <p:grpSp>
        <p:nvGrpSpPr>
          <p:cNvPr id="239" name="Google Shape;239;p13"/>
          <p:cNvGrpSpPr/>
          <p:nvPr/>
        </p:nvGrpSpPr>
        <p:grpSpPr>
          <a:xfrm>
            <a:off x="511400" y="3013908"/>
            <a:ext cx="5769767" cy="6172256"/>
            <a:chOff x="0" y="0"/>
            <a:chExt cx="5232400" cy="5673029"/>
          </a:xfrm>
        </p:grpSpPr>
        <p:sp>
          <p:nvSpPr>
            <p:cNvPr id="240" name="Google Shape;240;p13"/>
            <p:cNvSpPr/>
            <p:nvPr/>
          </p:nvSpPr>
          <p:spPr>
            <a:xfrm>
              <a:off x="0" y="0"/>
              <a:ext cx="5232400" cy="5673029"/>
            </a:xfrm>
            <a:prstGeom prst="roundRect">
              <a:avLst>
                <a:gd name="adj" fmla="val 5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 txBox="1"/>
            <p:nvPr/>
          </p:nvSpPr>
          <p:spPr>
            <a:xfrm rot="-5400000">
              <a:off x="-2003700" y="2338917"/>
              <a:ext cx="5053800" cy="104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120000" rIns="155575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entury Gothic"/>
                <a:buNone/>
              </a:pPr>
              <a:r>
                <a:rPr lang="en-US" sz="3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Governing Practices </a:t>
              </a: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1046480" y="0"/>
              <a:ext cx="3898138" cy="56730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 txBox="1"/>
            <p:nvPr/>
          </p:nvSpPr>
          <p:spPr>
            <a:xfrm>
              <a:off x="1046482" y="122679"/>
              <a:ext cx="3898200" cy="548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891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entury Gothic"/>
                <a:buNone/>
              </a:pP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Welcoming all families.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entury Gothic"/>
                <a:buNone/>
              </a:pP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Communicating effectively.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entury Gothic"/>
                <a:buNone/>
              </a:pP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Supporting student well-being and academic success.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entury Gothic"/>
                <a:buNone/>
              </a:pP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Speaking up for every child.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entury Gothic"/>
                <a:buNone/>
              </a:pP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Sharing power.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entury Gothic"/>
                <a:buNone/>
              </a:pP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Collaborating with community.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entury Gothic"/>
                <a:buNone/>
              </a:pPr>
              <a:r>
                <a:rPr lang="en-US" sz="2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Building the capacity of staff to engage families. </a:t>
              </a:r>
              <a:endParaRPr/>
            </a:p>
          </p:txBody>
        </p:sp>
      </p:grpSp>
      <p:sp>
        <p:nvSpPr>
          <p:cNvPr id="244" name="Google Shape;244;p13"/>
          <p:cNvSpPr txBox="1"/>
          <p:nvPr/>
        </p:nvSpPr>
        <p:spPr>
          <a:xfrm>
            <a:off x="5549900" y="9335725"/>
            <a:ext cx="1905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Board Policy 5200</a:t>
            </a:r>
            <a:endParaRPr/>
          </a:p>
        </p:txBody>
      </p:sp>
      <p:grpSp>
        <p:nvGrpSpPr>
          <p:cNvPr id="245" name="Google Shape;245;p13"/>
          <p:cNvGrpSpPr/>
          <p:nvPr/>
        </p:nvGrpSpPr>
        <p:grpSpPr>
          <a:xfrm>
            <a:off x="6531200" y="3013812"/>
            <a:ext cx="5962194" cy="6172471"/>
            <a:chOff x="6654800" y="2915940"/>
            <a:chExt cx="5962194" cy="6172471"/>
          </a:xfrm>
        </p:grpSpPr>
        <p:grpSp>
          <p:nvGrpSpPr>
            <p:cNvPr id="246" name="Google Shape;246;p13"/>
            <p:cNvGrpSpPr/>
            <p:nvPr/>
          </p:nvGrpSpPr>
          <p:grpSpPr>
            <a:xfrm rot="10800000" flipH="1">
              <a:off x="6654800" y="2915940"/>
              <a:ext cx="5765621" cy="6172471"/>
              <a:chOff x="0" y="0"/>
              <a:chExt cx="7288107" cy="5723200"/>
            </a:xfrm>
          </p:grpSpPr>
          <p:sp>
            <p:nvSpPr>
              <p:cNvPr id="247" name="Google Shape;247;p13"/>
              <p:cNvSpPr/>
              <p:nvPr/>
            </p:nvSpPr>
            <p:spPr>
              <a:xfrm>
                <a:off x="0" y="0"/>
                <a:ext cx="7288107" cy="5723200"/>
              </a:xfrm>
              <a:prstGeom prst="roundRect">
                <a:avLst>
                  <a:gd name="adj" fmla="val 5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7843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3"/>
              <p:cNvSpPr txBox="1"/>
              <p:nvPr/>
            </p:nvSpPr>
            <p:spPr>
              <a:xfrm rot="-5400000">
                <a:off x="-2082750" y="2246053"/>
                <a:ext cx="5409900" cy="124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0" tIns="157725" rIns="204450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500"/>
                  <a:buFont typeface="Century Gothic"/>
                  <a:buNone/>
                </a:pPr>
                <a:r>
                  <a:rPr lang="en-US" sz="3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Practicas de Gobierno</a:t>
                </a:r>
                <a:endParaRPr/>
              </a:p>
            </p:txBody>
          </p:sp>
        </p:grpSp>
        <p:grpSp>
          <p:nvGrpSpPr>
            <p:cNvPr id="249" name="Google Shape;249;p13"/>
            <p:cNvGrpSpPr/>
            <p:nvPr/>
          </p:nvGrpSpPr>
          <p:grpSpPr>
            <a:xfrm>
              <a:off x="7569241" y="2915942"/>
              <a:ext cx="5047754" cy="6064875"/>
              <a:chOff x="900125" y="0"/>
              <a:chExt cx="5987135" cy="5723200"/>
            </a:xfrm>
          </p:grpSpPr>
          <p:sp>
            <p:nvSpPr>
              <p:cNvPr id="250" name="Google Shape;250;p13"/>
              <p:cNvSpPr/>
              <p:nvPr/>
            </p:nvSpPr>
            <p:spPr>
              <a:xfrm>
                <a:off x="1457621" y="0"/>
                <a:ext cx="5429639" cy="57232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7843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3"/>
              <p:cNvSpPr txBox="1"/>
              <p:nvPr/>
            </p:nvSpPr>
            <p:spPr>
              <a:xfrm>
                <a:off x="900125" y="0"/>
                <a:ext cx="5754543" cy="57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600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entury Gothic"/>
                  <a:buNone/>
                </a:pPr>
                <a:r>
                  <a:rPr lang="en-US" sz="2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Bienvenida a todas las familias.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91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entury Gothic"/>
                  <a:buNone/>
                </a:pPr>
                <a:r>
                  <a:rPr lang="en-US" sz="2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Comunicación efectiva.  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91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entury Gothic"/>
                  <a:buNone/>
                </a:pPr>
                <a:r>
                  <a:rPr lang="en-US" sz="2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Apoyar el bienestar del estudiante y su éxito académico.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91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entury Gothic"/>
                  <a:buNone/>
                </a:pPr>
                <a:r>
                  <a:rPr lang="en-US" sz="2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Levantar la voz por cada niño.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91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entury Gothic"/>
                  <a:buNone/>
                </a:pPr>
                <a:r>
                  <a:rPr lang="en-US" sz="2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Compartir el poder.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91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entury Gothic"/>
                  <a:buNone/>
                </a:pPr>
                <a:r>
                  <a:rPr lang="en-US" sz="2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Colaborar con la comunidad.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91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entury Gothic"/>
                  <a:buNone/>
                </a:pPr>
                <a:r>
                  <a:rPr lang="en-US" sz="2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Desarrollar la capacidad del personal para involucrar a las familias. </a:t>
                </a:r>
                <a:endParaRPr/>
              </a:p>
            </p:txBody>
          </p:sp>
        </p:grpSp>
      </p:grpSp>
      <p:cxnSp>
        <p:nvCxnSpPr>
          <p:cNvPr id="252" name="Google Shape;252;p13"/>
          <p:cNvCxnSpPr/>
          <p:nvPr/>
        </p:nvCxnSpPr>
        <p:spPr>
          <a:xfrm>
            <a:off x="3293750" y="1249375"/>
            <a:ext cx="6417300" cy="14100"/>
          </a:xfrm>
          <a:prstGeom prst="straightConnector1">
            <a:avLst/>
          </a:prstGeom>
          <a:noFill/>
          <a:ln w="1143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"/>
          <p:cNvSpPr txBox="1">
            <a:spLocks noGrp="1"/>
          </p:cNvSpPr>
          <p:nvPr>
            <p:ph type="title"/>
          </p:nvPr>
        </p:nvSpPr>
        <p:spPr>
          <a:xfrm>
            <a:off x="177800" y="304800"/>
            <a:ext cx="12827000" cy="239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 sz="4000" b="1"/>
              <a:t>SCHOOL PARENT AND FAMILY ENGAGEMENT POLICY </a:t>
            </a:r>
            <a:br>
              <a:rPr lang="en-US" sz="4000" b="1"/>
            </a:br>
            <a:r>
              <a:rPr lang="en-US" sz="4000" b="1">
                <a:solidFill>
                  <a:schemeClr val="dk2"/>
                </a:solidFill>
              </a:rPr>
              <a:t>NORMAS DE PARTICIPACIÓN ESCOLAR DE PADRES Y FAMILIAS</a:t>
            </a:r>
            <a:endParaRPr sz="4000" b="1"/>
          </a:p>
        </p:txBody>
      </p:sp>
      <p:grpSp>
        <p:nvGrpSpPr>
          <p:cNvPr id="259" name="Google Shape;259;p14"/>
          <p:cNvGrpSpPr/>
          <p:nvPr/>
        </p:nvGrpSpPr>
        <p:grpSpPr>
          <a:xfrm>
            <a:off x="635000" y="2705657"/>
            <a:ext cx="10744200" cy="6813128"/>
            <a:chOff x="0" y="6213"/>
            <a:chExt cx="10744200" cy="6813128"/>
          </a:xfrm>
        </p:grpSpPr>
        <p:sp>
          <p:nvSpPr>
            <p:cNvPr id="260" name="Google Shape;260;p14"/>
            <p:cNvSpPr/>
            <p:nvPr/>
          </p:nvSpPr>
          <p:spPr>
            <a:xfrm>
              <a:off x="0" y="440418"/>
              <a:ext cx="2686050" cy="2526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 txBox="1"/>
            <p:nvPr/>
          </p:nvSpPr>
          <p:spPr>
            <a:xfrm>
              <a:off x="0" y="440418"/>
              <a:ext cx="2686050" cy="2526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55875" rIns="156450" bIns="558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entury Gothic"/>
                <a:buNone/>
              </a:pPr>
              <a:r>
                <a:rPr lang="en-US" sz="2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Our school has a written parent and family engagement policy, developed with and approved by parents.</a:t>
              </a:r>
              <a:endParaRPr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2686049" y="6213"/>
              <a:ext cx="537210" cy="3394694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3438143" y="6213"/>
              <a:ext cx="7306056" cy="3394694"/>
            </a:xfrm>
            <a:prstGeom prst="rect">
              <a:avLst/>
            </a:prstGeom>
            <a:solidFill>
              <a:srgbClr val="63951F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 txBox="1"/>
            <p:nvPr/>
          </p:nvSpPr>
          <p:spPr>
            <a:xfrm>
              <a:off x="3438143" y="6213"/>
              <a:ext cx="7306056" cy="3394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Char char="•"/>
              </a:pPr>
              <a:r>
                <a:rPr lang="en-US" sz="240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Spells out how parents will be engaged/involved in a meaningful way.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Char char="•"/>
              </a:pPr>
              <a:r>
                <a:rPr lang="en-US" sz="240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Describes Curriculum, Assessment, and Proficiency Levels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Char char="•"/>
              </a:pPr>
              <a:r>
                <a:rPr lang="en-US" sz="240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Lists required Title I meetings with parents and families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Char char="•"/>
              </a:pPr>
              <a:r>
                <a:rPr lang="en-US" sz="240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Updated annually in the Spring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Char char="•"/>
              </a:pPr>
              <a:r>
                <a:rPr lang="en-US" sz="240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 more information, please see the FACE Liaison or visit our school website. </a:t>
              </a: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0" y="3564321"/>
              <a:ext cx="2686050" cy="3109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0" y="3564321"/>
              <a:ext cx="2686050" cy="3109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55875" rIns="156450" bIns="558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entury Gothic"/>
                <a:buNone/>
              </a:pPr>
              <a:r>
                <a:rPr lang="en-US" sz="2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Nuestra escuela tiene una norma escrita de participación de padres y familias, que fue desarrollado y aprobado por padres de familia.</a:t>
              </a:r>
              <a:endParaRPr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2686050" y="3418574"/>
              <a:ext cx="537210" cy="3400767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3438144" y="3418574"/>
              <a:ext cx="7306056" cy="3400767"/>
            </a:xfrm>
            <a:prstGeom prst="rect">
              <a:avLst/>
            </a:prstGeom>
            <a:solidFill>
              <a:srgbClr val="B5741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 txBox="1"/>
            <p:nvPr/>
          </p:nvSpPr>
          <p:spPr>
            <a:xfrm>
              <a:off x="3438144" y="3418574"/>
              <a:ext cx="7306056" cy="34007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Char char="•"/>
              </a:pPr>
              <a:r>
                <a:rPr lang="en-US" sz="240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Explica maneras para que los padres se involucren de una manera significativa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Char char="•"/>
              </a:pPr>
              <a:r>
                <a:rPr lang="en-US" sz="240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Describe el currículo, evaluaciones,  y los niveles de capacidad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Char char="•"/>
              </a:pPr>
              <a:r>
                <a:rPr lang="en-US" sz="240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Las juntas requeridas para el Titulo I con padres y familias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Char char="•"/>
              </a:pPr>
              <a:r>
                <a:rPr lang="en-US" sz="240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 actualiza cada año en la primavera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Char char="•"/>
              </a:pPr>
              <a:r>
                <a:rPr lang="en-US" sz="240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Para mas información, consulte la FACE de su escuela o visito el sitio web de la escuela. 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4864232d4a_0_67"/>
          <p:cNvSpPr/>
          <p:nvPr/>
        </p:nvSpPr>
        <p:spPr>
          <a:xfrm>
            <a:off x="14200" y="14200"/>
            <a:ext cx="6147600" cy="975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14864232d4a_0_67"/>
          <p:cNvSpPr txBox="1">
            <a:spLocks noGrp="1"/>
          </p:cNvSpPr>
          <p:nvPr>
            <p:ph type="title"/>
          </p:nvPr>
        </p:nvSpPr>
        <p:spPr>
          <a:xfrm>
            <a:off x="451800" y="185250"/>
            <a:ext cx="4947600" cy="20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600"/>
              <a:buFont typeface="Century Gothic"/>
              <a:buNone/>
            </a:pPr>
            <a:r>
              <a:rPr lang="en-US" sz="5000" b="1">
                <a:solidFill>
                  <a:schemeClr val="lt1"/>
                </a:solidFill>
              </a:rPr>
              <a:t>School-Parent Compact</a:t>
            </a:r>
            <a:endParaRPr sz="5000" b="1">
              <a:solidFill>
                <a:schemeClr val="lt1"/>
              </a:solidFill>
            </a:endParaRPr>
          </a:p>
        </p:txBody>
      </p:sp>
      <p:sp>
        <p:nvSpPr>
          <p:cNvPr id="277" name="Google Shape;277;g14864232d4a_0_67"/>
          <p:cNvSpPr txBox="1">
            <a:spLocks noGrp="1"/>
          </p:cNvSpPr>
          <p:nvPr>
            <p:ph type="body" idx="1"/>
          </p:nvPr>
        </p:nvSpPr>
        <p:spPr>
          <a:xfrm>
            <a:off x="558174" y="2238161"/>
            <a:ext cx="52347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 Title I school must have a School-Parent Compact, developed with and approved by parents.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g14864232d4a_0_67"/>
          <p:cNvSpPr txBox="1">
            <a:spLocks noGrp="1"/>
          </p:cNvSpPr>
          <p:nvPr>
            <p:ph type="body" idx="2"/>
          </p:nvPr>
        </p:nvSpPr>
        <p:spPr>
          <a:xfrm>
            <a:off x="451837" y="3814425"/>
            <a:ext cx="54474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Compacts describe how the school and parents share responsibility for student achievement.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Nevada law requires the use of the Educational Involvement Accords as the school-parent compact.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Elementary/Middle/ High  schools - reviewed during parent/teacher conferences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900"/>
              </a:spcBef>
              <a:spcAft>
                <a:spcPts val="1900"/>
              </a:spcAft>
              <a:buNone/>
            </a:pP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g14864232d4a_0_67"/>
          <p:cNvSpPr txBox="1">
            <a:spLocks noGrp="1"/>
          </p:cNvSpPr>
          <p:nvPr>
            <p:ph type="body" idx="3"/>
          </p:nvPr>
        </p:nvSpPr>
        <p:spPr>
          <a:xfrm>
            <a:off x="7020500" y="2150250"/>
            <a:ext cx="5625600" cy="1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escuela de Titulo I debe de tener un convenio entre escuela y padres de familia  desarrollado y aprobado  por los padres de familia.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g14864232d4a_0_67"/>
          <p:cNvSpPr txBox="1">
            <a:spLocks noGrp="1"/>
          </p:cNvSpPr>
          <p:nvPr>
            <p:ph type="body" idx="4"/>
          </p:nvPr>
        </p:nvSpPr>
        <p:spPr>
          <a:xfrm>
            <a:off x="7073449" y="3852525"/>
            <a:ext cx="5519700" cy="4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El convenio describe como la escuela y los padres de familia  comparten la misma responsabilidad  para el éxito del estudiante.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La ley de Nevada requiere el uso de los Acuerdos de Participación Educativa como el convenio entre la escuela y los padres de familia.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Escuelas primarias- El convenio se repasa durante las conferencias de padres y maestros.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●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Secundaria y Preparatoria–  El convenio se completa mediante la registración en línea.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g14864232d4a_0_67"/>
          <p:cNvSpPr txBox="1">
            <a:spLocks noGrp="1"/>
          </p:cNvSpPr>
          <p:nvPr>
            <p:ph type="title"/>
          </p:nvPr>
        </p:nvSpPr>
        <p:spPr>
          <a:xfrm>
            <a:off x="6855800" y="185250"/>
            <a:ext cx="5742600" cy="20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 sz="4600" b="1">
                <a:solidFill>
                  <a:schemeClr val="dk1"/>
                </a:solidFill>
              </a:rPr>
              <a:t>Convenio entre Escuela y Padres de Familia</a:t>
            </a:r>
            <a:endParaRPr sz="4600" b="1"/>
          </a:p>
        </p:txBody>
      </p:sp>
      <p:cxnSp>
        <p:nvCxnSpPr>
          <p:cNvPr id="282" name="Google Shape;282;g14864232d4a_0_67"/>
          <p:cNvCxnSpPr/>
          <p:nvPr/>
        </p:nvCxnSpPr>
        <p:spPr>
          <a:xfrm flipH="1">
            <a:off x="729950" y="2054850"/>
            <a:ext cx="3364800" cy="14100"/>
          </a:xfrm>
          <a:prstGeom prst="straightConnector1">
            <a:avLst/>
          </a:prstGeom>
          <a:noFill/>
          <a:ln w="114300" cap="flat" cmpd="sng">
            <a:solidFill>
              <a:srgbClr val="E1993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4864232d4a_0_86"/>
          <p:cNvSpPr txBox="1">
            <a:spLocks noGrp="1"/>
          </p:cNvSpPr>
          <p:nvPr>
            <p:ph type="title"/>
          </p:nvPr>
        </p:nvSpPr>
        <p:spPr>
          <a:xfrm>
            <a:off x="443350" y="241350"/>
            <a:ext cx="12118200" cy="22575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Educator Qualifications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Requistos de Educadores</a:t>
            </a:r>
            <a:endParaRPr/>
          </a:p>
        </p:txBody>
      </p:sp>
      <p:sp>
        <p:nvSpPr>
          <p:cNvPr id="289" name="Google Shape;289;g14864232d4a_0_86"/>
          <p:cNvSpPr txBox="1">
            <a:spLocks noGrp="1"/>
          </p:cNvSpPr>
          <p:nvPr>
            <p:ph type="body" idx="1"/>
          </p:nvPr>
        </p:nvSpPr>
        <p:spPr>
          <a:xfrm>
            <a:off x="443307" y="2855253"/>
            <a:ext cx="5688600" cy="58335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Teachers must meet Nevada certification requirements (certified and licensed)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Paraprofessionals are highly qualified (no one currently at SNACS)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Timely notice given if a student has been taught for 4 or more weeks in a row by a teacher who does not meet the State certification requirements, i.e., long-term substitute, provisional licensed teachers</a:t>
            </a:r>
            <a:endParaRPr sz="2200"/>
          </a:p>
        </p:txBody>
      </p:sp>
      <p:sp>
        <p:nvSpPr>
          <p:cNvPr id="290" name="Google Shape;290;g14864232d4a_0_86"/>
          <p:cNvSpPr txBox="1">
            <a:spLocks noGrp="1"/>
          </p:cNvSpPr>
          <p:nvPr>
            <p:ph type="body" idx="2"/>
          </p:nvPr>
        </p:nvSpPr>
        <p:spPr>
          <a:xfrm>
            <a:off x="6872747" y="2855253"/>
            <a:ext cx="5688600" cy="58335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Los educadores deben de cumplir con los requisitos de certificación de Nevada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Los para profesionales tienen que ser altamente calificados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Se debe avisar si un educador ha estado enseñando a estudiantes durante 4 o mas semanas consecutivas y no cumple con los requisitos de certificación del estado. Por ejemplo un sustituto a largo plazo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>
            <a:spLocks noGrp="1"/>
          </p:cNvSpPr>
          <p:nvPr>
            <p:ph type="title"/>
          </p:nvPr>
        </p:nvSpPr>
        <p:spPr>
          <a:xfrm>
            <a:off x="406400" y="428996"/>
            <a:ext cx="6096000" cy="1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</a:pPr>
            <a:r>
              <a:rPr lang="en-US" sz="4000" b="1"/>
              <a:t>PARENTS’ RIGHT-TO-KNOW - DISTRICT LEVEL</a:t>
            </a:r>
            <a:endParaRPr sz="4000" b="1"/>
          </a:p>
        </p:txBody>
      </p:sp>
      <p:grpSp>
        <p:nvGrpSpPr>
          <p:cNvPr id="297" name="Google Shape;297;p17"/>
          <p:cNvGrpSpPr/>
          <p:nvPr/>
        </p:nvGrpSpPr>
        <p:grpSpPr>
          <a:xfrm>
            <a:off x="546400" y="2647288"/>
            <a:ext cx="5505450" cy="6405397"/>
            <a:chOff x="0" y="37388"/>
            <a:chExt cx="5505450" cy="6405397"/>
          </a:xfrm>
        </p:grpSpPr>
        <p:sp>
          <p:nvSpPr>
            <p:cNvPr id="298" name="Google Shape;298;p17"/>
            <p:cNvSpPr/>
            <p:nvPr/>
          </p:nvSpPr>
          <p:spPr>
            <a:xfrm>
              <a:off x="0" y="37388"/>
              <a:ext cx="5505450" cy="13866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School Report Card</a:t>
              </a:r>
              <a:endParaRPr sz="3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0" y="1424021"/>
              <a:ext cx="5505450" cy="21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 txBox="1"/>
            <p:nvPr/>
          </p:nvSpPr>
          <p:spPr>
            <a:xfrm>
              <a:off x="0" y="1424021"/>
              <a:ext cx="5505450" cy="21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4775" tIns="22850" rIns="128000" bIns="228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Overall student achievement 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Achievement by category</a:t>
              </a:r>
              <a:endParaRPr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Graduation rates</a:t>
              </a:r>
              <a:endParaRPr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School/D</a:t>
              </a: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istrict/State performance</a:t>
              </a:r>
              <a:endParaRPr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Gender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Achievement by school</a:t>
              </a: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0" y="3597521"/>
              <a:ext cx="5505450" cy="1386632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English Learner (EL) placement</a:t>
              </a: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0" y="5056153"/>
              <a:ext cx="5505450" cy="1386632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entury Gothic"/>
                <a:buNone/>
              </a:pPr>
              <a:r>
                <a:rPr lang="en-US" sz="25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State policy on student participation in mandated assessments</a:t>
              </a:r>
              <a:endParaRPr/>
            </a:p>
          </p:txBody>
        </p:sp>
      </p:grpSp>
      <p:sp>
        <p:nvSpPr>
          <p:cNvPr id="303" name="Google Shape;303;p17"/>
          <p:cNvSpPr/>
          <p:nvPr/>
        </p:nvSpPr>
        <p:spPr>
          <a:xfrm>
            <a:off x="6810150" y="2647300"/>
            <a:ext cx="5568696" cy="12848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None/>
            </a:pPr>
            <a:r>
              <a:rPr lang="en-US" sz="2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Boleta de calificaciones del distrito</a:t>
            </a:r>
            <a:endParaRPr/>
          </a:p>
        </p:txBody>
      </p:sp>
      <p:grpSp>
        <p:nvGrpSpPr>
          <p:cNvPr id="304" name="Google Shape;304;p17"/>
          <p:cNvGrpSpPr/>
          <p:nvPr/>
        </p:nvGrpSpPr>
        <p:grpSpPr>
          <a:xfrm>
            <a:off x="6810150" y="3932160"/>
            <a:ext cx="5568696" cy="2190060"/>
            <a:chOff x="0" y="1470967"/>
            <a:chExt cx="5568696" cy="2190060"/>
          </a:xfrm>
        </p:grpSpPr>
        <p:sp>
          <p:nvSpPr>
            <p:cNvPr id="305" name="Google Shape;305;p17"/>
            <p:cNvSpPr/>
            <p:nvPr/>
          </p:nvSpPr>
          <p:spPr>
            <a:xfrm>
              <a:off x="0" y="1470967"/>
              <a:ext cx="5568696" cy="219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 txBox="1"/>
            <p:nvPr/>
          </p:nvSpPr>
          <p:spPr>
            <a:xfrm>
              <a:off x="0" y="1470967"/>
              <a:ext cx="5568696" cy="219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6800" tIns="22850" rIns="128000" bIns="228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Logros generales de estudiante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Logros por categoría</a:t>
              </a:r>
              <a:endParaRPr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Índices de graduación</a:t>
              </a:r>
              <a:endParaRPr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Rendimiento del Distrito</a:t>
              </a:r>
              <a:endParaRPr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Genero</a:t>
              </a:r>
              <a:endParaRPr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Etc.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Logros por escuelas</a:t>
              </a:r>
              <a:endParaRPr/>
            </a:p>
          </p:txBody>
        </p:sp>
      </p:grpSp>
      <p:sp>
        <p:nvSpPr>
          <p:cNvPr id="307" name="Google Shape;307;p17"/>
          <p:cNvSpPr/>
          <p:nvPr/>
        </p:nvSpPr>
        <p:spPr>
          <a:xfrm>
            <a:off x="6810150" y="6122220"/>
            <a:ext cx="5568696" cy="12848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None/>
            </a:pPr>
            <a:r>
              <a:rPr lang="en-US" sz="2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Colocación de aprendices de Ingles (EL)</a:t>
            </a:r>
            <a:endParaRPr/>
          </a:p>
        </p:txBody>
      </p:sp>
      <p:sp>
        <p:nvSpPr>
          <p:cNvPr id="308" name="Google Shape;308;p17"/>
          <p:cNvSpPr/>
          <p:nvPr/>
        </p:nvSpPr>
        <p:spPr>
          <a:xfrm>
            <a:off x="6810150" y="7473138"/>
            <a:ext cx="5715153" cy="149853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None/>
            </a:pPr>
            <a:r>
              <a:rPr lang="en-US" sz="2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Normas estatales o del distrito sobre la participación de los estudiantes en las evaluaciones obligatorias</a:t>
            </a: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6618225" y="428996"/>
            <a:ext cx="60990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EL DERECHOA SABER DE LOS PADRES – NIVEL DISTRITO</a:t>
            </a:r>
            <a:endParaRPr sz="4000" b="1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 txBox="1">
            <a:spLocks noGrp="1"/>
          </p:cNvSpPr>
          <p:nvPr>
            <p:ph type="title"/>
          </p:nvPr>
        </p:nvSpPr>
        <p:spPr>
          <a:xfrm>
            <a:off x="308025" y="533408"/>
            <a:ext cx="12057900" cy="1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en-US" sz="4800" b="1">
                <a:solidFill>
                  <a:schemeClr val="dk2"/>
                </a:solidFill>
              </a:rPr>
              <a:t> </a:t>
            </a:r>
            <a:br>
              <a:rPr lang="en-US" sz="4800" b="1">
                <a:solidFill>
                  <a:schemeClr val="dk2"/>
                </a:solidFill>
              </a:rPr>
            </a:br>
            <a:r>
              <a:rPr lang="en-US" sz="4800" b="1"/>
              <a:t>PARENTS’ RIGHT-TO-KNOW – SCHOOL LEVEL </a:t>
            </a:r>
            <a:br>
              <a:rPr lang="en-US" sz="4800" b="1"/>
            </a:br>
            <a:br>
              <a:rPr lang="en-US" sz="4800" b="1"/>
            </a:br>
            <a:r>
              <a:rPr lang="en-US" sz="4800" b="1">
                <a:solidFill>
                  <a:schemeClr val="dk2"/>
                </a:solidFill>
              </a:rPr>
              <a:t>EL DERECHO A SABER DE LOS PADRES-NIVEL ESCOLAR</a:t>
            </a:r>
            <a:endParaRPr sz="4800" b="1"/>
          </a:p>
        </p:txBody>
      </p:sp>
      <p:grpSp>
        <p:nvGrpSpPr>
          <p:cNvPr id="316" name="Google Shape;316;p18"/>
          <p:cNvGrpSpPr/>
          <p:nvPr/>
        </p:nvGrpSpPr>
        <p:grpSpPr>
          <a:xfrm>
            <a:off x="308019" y="3733800"/>
            <a:ext cx="5561241" cy="5788025"/>
            <a:chOff x="679" y="0"/>
            <a:chExt cx="5561241" cy="5788025"/>
          </a:xfrm>
        </p:grpSpPr>
        <p:sp>
          <p:nvSpPr>
            <p:cNvPr id="317" name="Google Shape;317;p18"/>
            <p:cNvSpPr/>
            <p:nvPr/>
          </p:nvSpPr>
          <p:spPr>
            <a:xfrm>
              <a:off x="679" y="0"/>
              <a:ext cx="1765473" cy="5788025"/>
            </a:xfrm>
            <a:prstGeom prst="roundRect">
              <a:avLst>
                <a:gd name="adj" fmla="val 10000"/>
              </a:avLst>
            </a:prstGeom>
            <a:solidFill>
              <a:srgbClr val="EEB04F">
                <a:alpha val="4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 txBox="1"/>
            <p:nvPr/>
          </p:nvSpPr>
          <p:spPr>
            <a:xfrm>
              <a:off x="679" y="0"/>
              <a:ext cx="1765473" cy="1736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en-US" sz="20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Individual report card on your child’s progress</a:t>
              </a: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1898563" y="0"/>
              <a:ext cx="1765473" cy="5788025"/>
            </a:xfrm>
            <a:prstGeom prst="roundRect">
              <a:avLst>
                <a:gd name="adj" fmla="val 10000"/>
              </a:avLst>
            </a:prstGeom>
            <a:solidFill>
              <a:srgbClr val="EEB04F">
                <a:alpha val="4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 txBox="1"/>
            <p:nvPr/>
          </p:nvSpPr>
          <p:spPr>
            <a:xfrm>
              <a:off x="1898563" y="0"/>
              <a:ext cx="1765473" cy="1736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en-US" sz="20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Information on State and local assessments</a:t>
              </a: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1967480" y="1738103"/>
              <a:ext cx="1627639" cy="174516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lang="en-US" sz="2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Subject matter assessed</a:t>
              </a: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1967487" y="3751759"/>
              <a:ext cx="1627625" cy="1745168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lang="en-US" sz="19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Purpose of the assessment</a:t>
              </a:r>
              <a:endParaRPr sz="1300"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3796447" y="0"/>
              <a:ext cx="1765473" cy="5788025"/>
            </a:xfrm>
            <a:prstGeom prst="roundRect">
              <a:avLst>
                <a:gd name="adj" fmla="val 10000"/>
              </a:avLst>
            </a:prstGeom>
            <a:solidFill>
              <a:srgbClr val="EEB04F">
                <a:alpha val="4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3796447" y="0"/>
              <a:ext cx="1765473" cy="1736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None/>
              </a:pPr>
              <a:r>
                <a:rPr lang="en-US" sz="17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Right of parents to become involved in the school’s programs and how to do so</a:t>
              </a: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3849107" y="1736548"/>
              <a:ext cx="1660152" cy="843192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en-US" sz="1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Volunteering</a:t>
              </a: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3865364" y="2709462"/>
              <a:ext cx="1627639" cy="843192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lang="en-US" sz="2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Flexible meetings</a:t>
              </a: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3865364" y="3682376"/>
              <a:ext cx="1627639" cy="843192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n-US" sz="23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Monthly meetings</a:t>
              </a: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3865364" y="4655290"/>
              <a:ext cx="1627639" cy="843192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n-US" sz="23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Other</a:t>
              </a:r>
              <a:endParaRPr/>
            </a:p>
          </p:txBody>
        </p:sp>
      </p:grpSp>
      <p:grpSp>
        <p:nvGrpSpPr>
          <p:cNvPr id="329" name="Google Shape;329;p18"/>
          <p:cNvGrpSpPr/>
          <p:nvPr/>
        </p:nvGrpSpPr>
        <p:grpSpPr>
          <a:xfrm>
            <a:off x="6807430" y="3733800"/>
            <a:ext cx="5556928" cy="5787136"/>
            <a:chOff x="230" y="0"/>
            <a:chExt cx="5556928" cy="5787136"/>
          </a:xfrm>
        </p:grpSpPr>
        <p:sp>
          <p:nvSpPr>
            <p:cNvPr id="330" name="Google Shape;330;p18"/>
            <p:cNvSpPr/>
            <p:nvPr/>
          </p:nvSpPr>
          <p:spPr>
            <a:xfrm>
              <a:off x="230" y="0"/>
              <a:ext cx="1698311" cy="5787136"/>
            </a:xfrm>
            <a:prstGeom prst="roundRect">
              <a:avLst>
                <a:gd name="adj" fmla="val 10000"/>
              </a:avLst>
            </a:prstGeom>
            <a:solidFill>
              <a:srgbClr val="EEB04F">
                <a:alpha val="4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 txBox="1"/>
            <p:nvPr/>
          </p:nvSpPr>
          <p:spPr>
            <a:xfrm>
              <a:off x="230" y="0"/>
              <a:ext cx="1698311" cy="1736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en-US" sz="20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Boleta de calificaciones individual sobre el progreso de su hijo</a:t>
              </a:r>
              <a:endParaRPr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1810680" y="0"/>
              <a:ext cx="1805545" cy="5787136"/>
            </a:xfrm>
            <a:prstGeom prst="roundRect">
              <a:avLst>
                <a:gd name="adj" fmla="val 10000"/>
              </a:avLst>
            </a:prstGeom>
            <a:solidFill>
              <a:srgbClr val="EEB04F">
                <a:alpha val="4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 txBox="1"/>
            <p:nvPr/>
          </p:nvSpPr>
          <p:spPr>
            <a:xfrm>
              <a:off x="1810680" y="0"/>
              <a:ext cx="1805545" cy="1736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en-US" sz="18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Informaciones sobre evaluaciones estatales y locales</a:t>
              </a:r>
              <a:endParaRPr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2023584" y="1737836"/>
              <a:ext cx="1379737" cy="1744900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lang="en-US" sz="2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Materia que será evaluada</a:t>
              </a:r>
              <a:endParaRPr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1910000" y="3751175"/>
              <a:ext cx="1598400" cy="1744800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lang="en-US" sz="1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 propósito de la evaluación</a:t>
              </a:r>
              <a:endPara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3728363" y="0"/>
              <a:ext cx="1828795" cy="5787136"/>
            </a:xfrm>
            <a:prstGeom prst="roundRect">
              <a:avLst>
                <a:gd name="adj" fmla="val 10000"/>
              </a:avLst>
            </a:prstGeom>
            <a:solidFill>
              <a:srgbClr val="EEB04F">
                <a:alpha val="4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 txBox="1"/>
            <p:nvPr/>
          </p:nvSpPr>
          <p:spPr>
            <a:xfrm>
              <a:off x="3728363" y="0"/>
              <a:ext cx="1828795" cy="1736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entury Gothic"/>
                <a:buNone/>
              </a:pPr>
              <a:r>
                <a:rPr lang="en-US" sz="16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 derecho que tienen los padres de participar en los programas de la escuela y como hacerlo</a:t>
              </a:r>
              <a:endParaRPr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3855025" y="1736275"/>
              <a:ext cx="1598400" cy="843000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lang="en-US" sz="2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Ser voluntario</a:t>
              </a:r>
              <a:endParaRPr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3883375" y="2709038"/>
              <a:ext cx="1541700" cy="843000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lang="en-US" sz="2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Juntas flexibles</a:t>
              </a:r>
              <a:endParaRPr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3883375" y="3681800"/>
              <a:ext cx="1541700" cy="843000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n-US" sz="19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Juntas mensuales</a:t>
              </a:r>
              <a:endParaRPr sz="19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952893" y="4654575"/>
              <a:ext cx="1379737" cy="843062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lang="en-US" sz="2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Otro</a:t>
              </a:r>
              <a:endParaRPr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8901750" y="1363125"/>
            <a:ext cx="3322200" cy="53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Purpose</a:t>
            </a:r>
            <a:endParaRPr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participation</a:t>
            </a:r>
            <a:endParaRPr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Proposito</a:t>
            </a:r>
            <a:endParaRPr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Paticipación Escolar</a:t>
            </a:r>
            <a:endParaRPr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900"/>
              </a:spcAft>
              <a:buClr>
                <a:srgbClr val="888888"/>
              </a:buClr>
              <a:buSzPts val="2000"/>
              <a:buNone/>
            </a:pP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769925" y="1476526"/>
            <a:ext cx="7587300" cy="51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entury Gothic"/>
              <a:buNone/>
            </a:pPr>
            <a:r>
              <a:rPr lang="en-US" sz="6700" b="1">
                <a:solidFill>
                  <a:srgbClr val="FFFFFF"/>
                </a:solidFill>
              </a:rPr>
              <a:t>TITLE I PROGRAM</a:t>
            </a:r>
            <a:endParaRPr sz="6700" b="1">
              <a:solidFill>
                <a:srgbClr val="FFFFFF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entury Gothic"/>
              <a:buNone/>
            </a:pPr>
            <a:r>
              <a:rPr lang="en-US" sz="6700" b="1">
                <a:solidFill>
                  <a:srgbClr val="FFFFFF"/>
                </a:solidFill>
              </a:rPr>
              <a:t> </a:t>
            </a:r>
            <a:br>
              <a:rPr lang="en-US" sz="6700" b="1">
                <a:solidFill>
                  <a:srgbClr val="FFFFFF"/>
                </a:solidFill>
              </a:rPr>
            </a:br>
            <a:br>
              <a:rPr lang="en-US" sz="6700" b="1">
                <a:solidFill>
                  <a:srgbClr val="FFFFFF"/>
                </a:solidFill>
              </a:rPr>
            </a:br>
            <a:r>
              <a:rPr lang="en-US" sz="6700" b="1">
                <a:solidFill>
                  <a:srgbClr val="FFFFFF"/>
                </a:solidFill>
              </a:rPr>
              <a:t>			PROGRAMA TITULO I	</a:t>
            </a:r>
            <a:endParaRPr/>
          </a:p>
        </p:txBody>
      </p:sp>
      <p:cxnSp>
        <p:nvCxnSpPr>
          <p:cNvPr id="109" name="Google Shape;109;p2"/>
          <p:cNvCxnSpPr/>
          <p:nvPr/>
        </p:nvCxnSpPr>
        <p:spPr>
          <a:xfrm rot="10800000">
            <a:off x="4131425" y="3591725"/>
            <a:ext cx="6516600" cy="14400"/>
          </a:xfrm>
          <a:prstGeom prst="straightConnector1">
            <a:avLst/>
          </a:prstGeom>
          <a:noFill/>
          <a:ln w="114300" cap="flat" cmpd="sng">
            <a:solidFill>
              <a:srgbClr val="E1993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"/>
          <p:cNvSpPr txBox="1">
            <a:spLocks noGrp="1"/>
          </p:cNvSpPr>
          <p:nvPr>
            <p:ph type="title"/>
          </p:nvPr>
        </p:nvSpPr>
        <p:spPr>
          <a:xfrm>
            <a:off x="626300" y="512775"/>
            <a:ext cx="117522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entury Gothic"/>
              <a:buNone/>
            </a:pPr>
            <a:r>
              <a:rPr lang="en-US" sz="5900" b="1"/>
              <a:t>QUESTIONS | PREGUNTAS</a:t>
            </a:r>
            <a:endParaRPr sz="5900" b="1"/>
          </a:p>
        </p:txBody>
      </p:sp>
      <p:sp>
        <p:nvSpPr>
          <p:cNvPr id="347" name="Google Shape;347;p20"/>
          <p:cNvSpPr txBox="1">
            <a:spLocks noGrp="1"/>
          </p:cNvSpPr>
          <p:nvPr>
            <p:ph type="body" idx="1"/>
          </p:nvPr>
        </p:nvSpPr>
        <p:spPr>
          <a:xfrm>
            <a:off x="500100" y="2359200"/>
            <a:ext cx="5675700" cy="69684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Reach your child’s teacher through ClassDojo during the hours of 7:45am and 3:15pm</a:t>
            </a:r>
            <a:endParaRPr sz="27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Title 1 Specific questions: </a:t>
            </a:r>
            <a:r>
              <a:rPr lang="en-US" sz="2700" u="sng">
                <a:solidFill>
                  <a:schemeClr val="hlink"/>
                </a:solidFill>
                <a:hlinkClick r:id="rId3"/>
              </a:rPr>
              <a:t>title1@snacs.org</a:t>
            </a:r>
            <a:r>
              <a:rPr lang="en-US" sz="2700">
                <a:solidFill>
                  <a:schemeClr val="lt1"/>
                </a:solidFill>
              </a:rPr>
              <a:t> / </a:t>
            </a:r>
            <a:endParaRPr sz="2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chemeClr val="hlink"/>
                </a:solidFill>
                <a:hlinkClick r:id="rId4"/>
              </a:rPr>
              <a:t>vschoenfeldt@snacs.org</a:t>
            </a:r>
            <a:endParaRPr sz="2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900"/>
              </a:spcBef>
              <a:spcAft>
                <a:spcPts val="1900"/>
              </a:spcAft>
              <a:buNone/>
            </a:pPr>
            <a:endParaRPr sz="2700">
              <a:solidFill>
                <a:schemeClr val="lt1"/>
              </a:solidFill>
            </a:endParaRPr>
          </a:p>
        </p:txBody>
      </p:sp>
      <p:cxnSp>
        <p:nvCxnSpPr>
          <p:cNvPr id="348" name="Google Shape;348;p20"/>
          <p:cNvCxnSpPr/>
          <p:nvPr/>
        </p:nvCxnSpPr>
        <p:spPr>
          <a:xfrm>
            <a:off x="3152875" y="1591575"/>
            <a:ext cx="6417300" cy="14100"/>
          </a:xfrm>
          <a:prstGeom prst="straightConnector1">
            <a:avLst/>
          </a:prstGeom>
          <a:noFill/>
          <a:ln w="1143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20"/>
          <p:cNvSpPr txBox="1">
            <a:spLocks noGrp="1"/>
          </p:cNvSpPr>
          <p:nvPr>
            <p:ph type="body" idx="1"/>
          </p:nvPr>
        </p:nvSpPr>
        <p:spPr>
          <a:xfrm>
            <a:off x="6913550" y="2359200"/>
            <a:ext cx="5675700" cy="69684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Comuníquese con el maestro de su hijo a través de ClassDojo entre las 7:45 a.m. y las 3:15 p.m.</a:t>
            </a:r>
            <a:endParaRPr sz="2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900"/>
              </a:spcBef>
              <a:spcAft>
                <a:spcPts val="190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Title 1 Specific questions: title1@snacs.org</a:t>
            </a:r>
            <a:endParaRPr sz="2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14200" y="14200"/>
            <a:ext cx="6147600" cy="975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845300" y="306075"/>
            <a:ext cx="3740400" cy="20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600"/>
              <a:buFont typeface="Century Gothic"/>
              <a:buNone/>
            </a:pPr>
            <a:r>
              <a:rPr lang="en-US" sz="5000" b="1">
                <a:solidFill>
                  <a:schemeClr val="lt1"/>
                </a:solidFill>
              </a:rPr>
              <a:t>PURPOSE</a:t>
            </a:r>
            <a:endParaRPr sz="5000" b="1">
              <a:solidFill>
                <a:schemeClr val="lt1"/>
              </a:solidFill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558174" y="2238161"/>
            <a:ext cx="52347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I provides federal funding to schools to help students meet the challenging State academic standards</a:t>
            </a:r>
            <a:b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2"/>
          </p:nvPr>
        </p:nvSpPr>
        <p:spPr>
          <a:xfrm>
            <a:off x="451800" y="3387750"/>
            <a:ext cx="5447400" cy="57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10"/>
              <a:buFont typeface="Century Gothic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I funds are targeted to schools with high numbers of children from low-income families.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FFFFFF"/>
              </a:buClr>
              <a:buSzPts val="3410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I is part of the </a:t>
            </a:r>
            <a:r>
              <a:rPr lang="en-US" sz="2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 Student Succeeds Act </a:t>
            </a: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provides about </a:t>
            </a:r>
            <a:r>
              <a:rPr lang="en-US" sz="2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$15 billion</a:t>
            </a: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 year in federal aid to local schools across the United States.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FFFFFF"/>
              </a:buClr>
              <a:buSzPts val="3410"/>
              <a:buFont typeface="Helvetica Neue"/>
              <a:buChar char="•"/>
            </a:pPr>
            <a:r>
              <a:rPr lang="en-US" sz="2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than 55,900 public schools</a:t>
            </a: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receive Title I funds.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FFFFFF"/>
              </a:buClr>
              <a:buSzPts val="3410"/>
              <a:buFont typeface="Helvetica Neue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I serves </a:t>
            </a:r>
            <a:r>
              <a:rPr lang="en-US" sz="2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than 26 million children</a:t>
            </a: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0365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•"/>
            </a:pPr>
            <a:r>
              <a:rPr lang="en-US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SNACS was identified with 206 students in 2021-2022 who meet/exceed Title I standards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0365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entury Gothic"/>
              <a:buChar char="•"/>
            </a:pP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1422"/>
              </a:spcBef>
              <a:spcAft>
                <a:spcPts val="1900"/>
              </a:spcAft>
              <a:buClr>
                <a:schemeClr val="dk1"/>
              </a:buClr>
              <a:buSzPts val="3100"/>
              <a:buFont typeface="Century Gothic"/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3"/>
          <p:cNvSpPr txBox="1">
            <a:spLocks noGrp="1"/>
          </p:cNvSpPr>
          <p:nvPr>
            <p:ph type="body" idx="3"/>
          </p:nvPr>
        </p:nvSpPr>
        <p:spPr>
          <a:xfrm>
            <a:off x="7073450" y="1916550"/>
            <a:ext cx="5625600" cy="1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2"/>
              </a:buClr>
              <a:buSzPts val="2000"/>
              <a:buNone/>
            </a:pPr>
            <a:r>
              <a:rPr lang="en-US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titulo I proporciona fondos federales a las escuelas para ayudar a los estudiantes a cumplir con los estándares académicos del estado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4"/>
          </p:nvPr>
        </p:nvSpPr>
        <p:spPr>
          <a:xfrm>
            <a:off x="7073449" y="3533550"/>
            <a:ext cx="5519700" cy="4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64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•"/>
            </a:pPr>
            <a:r>
              <a:rPr lang="en-US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fondos de Titulo I están destinados a escuelas con alto numero de niños de familias de bajos ingresos.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76428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en-US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Titulo I es parte de </a:t>
            </a:r>
            <a:r>
              <a:rPr lang="en-US" sz="22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Ley Cada Estudiante Triunfa </a:t>
            </a:r>
            <a:r>
              <a:rPr lang="en-US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probé  aproximadamente  </a:t>
            </a:r>
            <a:r>
              <a:rPr lang="en-US" sz="22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$15 billones</a:t>
            </a:r>
            <a:r>
              <a:rPr lang="en-US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federales por año en todo Estados Unidos a escuelas locales.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76428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en-US" sz="22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 de 55,900 escuelas publicas</a:t>
            </a:r>
            <a:r>
              <a:rPr lang="en-US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reciben fondos de Titulo I.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76428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en-US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Titulo I sirve a </a:t>
            </a:r>
            <a:r>
              <a:rPr lang="en-US" sz="22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 de 26 millones de niños.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25115" lvl="0" indent="-186050" algn="l" rtl="0">
              <a:lnSpc>
                <a:spcPct val="90000"/>
              </a:lnSpc>
              <a:spcBef>
                <a:spcPts val="1422"/>
              </a:spcBef>
              <a:spcAft>
                <a:spcPts val="1900"/>
              </a:spcAft>
              <a:buClr>
                <a:schemeClr val="dk1"/>
              </a:buClr>
              <a:buSzPts val="3129"/>
              <a:buNone/>
            </a:pP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832479" y="8760302"/>
            <a:ext cx="3467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 Department of Education 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I, Part A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 Tables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7752550" y="306075"/>
            <a:ext cx="4233000" cy="20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600"/>
              <a:buFont typeface="Century Gothic"/>
              <a:buNone/>
            </a:pPr>
            <a:r>
              <a:rPr lang="en-US" b="1"/>
              <a:t>PROPOSITO</a:t>
            </a:r>
            <a:endParaRPr b="1"/>
          </a:p>
        </p:txBody>
      </p:sp>
      <p:cxnSp>
        <p:nvCxnSpPr>
          <p:cNvPr id="123" name="Google Shape;123;p3"/>
          <p:cNvCxnSpPr/>
          <p:nvPr/>
        </p:nvCxnSpPr>
        <p:spPr>
          <a:xfrm flipH="1">
            <a:off x="729950" y="1902450"/>
            <a:ext cx="3364800" cy="14100"/>
          </a:xfrm>
          <a:prstGeom prst="straightConnector1">
            <a:avLst/>
          </a:prstGeom>
          <a:noFill/>
          <a:ln w="114300" cap="flat" cmpd="sng">
            <a:solidFill>
              <a:srgbClr val="E1993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4200" y="14200"/>
            <a:ext cx="6147600" cy="975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-220200" y="835225"/>
            <a:ext cx="5633100" cy="1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entury Gothic"/>
              <a:buNone/>
            </a:pPr>
            <a:r>
              <a:rPr lang="en-US" sz="4900" b="1"/>
              <a:t>PARTICIPATION</a:t>
            </a:r>
            <a:endParaRPr sz="4900" b="1"/>
          </a:p>
        </p:txBody>
      </p:sp>
      <p:sp>
        <p:nvSpPr>
          <p:cNvPr id="131" name="Google Shape;131;p4"/>
          <p:cNvSpPr txBox="1"/>
          <p:nvPr/>
        </p:nvSpPr>
        <p:spPr>
          <a:xfrm>
            <a:off x="6161650" y="1080475"/>
            <a:ext cx="6561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PARTICIPACIÓN</a:t>
            </a:r>
            <a:endParaRPr sz="5000" b="1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372300" y="2118600"/>
            <a:ext cx="5356200" cy="61716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6"/>
                </a:solidFill>
              </a:rPr>
              <a:t>Schoolwide Basis</a:t>
            </a:r>
            <a:endParaRPr sz="3000" b="1">
              <a:solidFill>
                <a:schemeClr val="accent6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Funds used to serve all students in order to increase academic achievement.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6"/>
                </a:solidFill>
              </a:rPr>
              <a:t>Use of Title 1 Funds:</a:t>
            </a:r>
            <a:endParaRPr sz="3000" b="1">
              <a:solidFill>
                <a:schemeClr val="accent6"/>
              </a:solidFill>
            </a:endParaRPr>
          </a:p>
          <a:p>
            <a:pPr marL="114300" lvl="1" indent="-1651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•"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 school’s entire educational program 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1" indent="-1651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•"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 additional assistance to all students who experience difficulties in meeting the State’s performance targets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endParaRPr sz="3000"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7254850" y="2152000"/>
            <a:ext cx="5356200" cy="54780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6"/>
                </a:solidFill>
              </a:rPr>
              <a:t>Base de toda la escuela</a:t>
            </a:r>
            <a:endParaRPr sz="3000" b="1">
              <a:solidFill>
                <a:schemeClr val="accent6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fondos solían servir a todos los estudiantes para poder incrementar los logros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6"/>
                </a:solidFill>
              </a:rPr>
              <a:t>Uso de fondos de Titulo I</a:t>
            </a:r>
            <a:endParaRPr sz="3000" b="1">
              <a:solidFill>
                <a:schemeClr val="accent6"/>
              </a:solidFill>
            </a:endParaRPr>
          </a:p>
          <a:p>
            <a:pPr marL="114300" lvl="1" indent="-16510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•"/>
            </a:pP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Mejorar todo el programa educativo de la escuela.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lvl="1" indent="-1651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•"/>
            </a:pP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Brindar asistencia adicional a todos los estudiantes que tengan dificultades para cumplir con los objetivos de rendimiento del Estado.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body" idx="1"/>
          </p:nvPr>
        </p:nvSpPr>
        <p:spPr>
          <a:xfrm>
            <a:off x="6502400" y="1353925"/>
            <a:ext cx="5925600" cy="2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900"/>
              </a:spcAft>
              <a:buClr>
                <a:schemeClr val="dk1"/>
              </a:buClr>
              <a:buSzPts val="2000"/>
              <a:buNone/>
            </a:pPr>
            <a:r>
              <a:rPr lang="en-US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Timeline for Results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-390400" y="1858525"/>
            <a:ext cx="67404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30"/>
              <a:buFont typeface="Century Gothic"/>
              <a:buNone/>
            </a:pPr>
            <a:r>
              <a:rPr lang="en-US" sz="5830" b="1">
                <a:solidFill>
                  <a:srgbClr val="FFFFFF"/>
                </a:solidFill>
              </a:rPr>
              <a:t>  ASSESSMENTS	</a:t>
            </a:r>
            <a:endParaRPr sz="3759" b="1"/>
          </a:p>
        </p:txBody>
      </p:sp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97550" y="4183150"/>
            <a:ext cx="5841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3430"/>
              <a:buFont typeface="Century Gothic"/>
              <a:buNone/>
            </a:pPr>
            <a:r>
              <a:rPr lang="en-US" sz="5830" b="1">
                <a:solidFill>
                  <a:srgbClr val="FFFFFF"/>
                </a:solidFill>
              </a:rPr>
              <a:t>EVALUACIONES EDUCATIVAS</a:t>
            </a:r>
            <a:endParaRPr sz="3759" b="1"/>
          </a:p>
        </p:txBody>
      </p:sp>
      <p:sp>
        <p:nvSpPr>
          <p:cNvPr id="142" name="Google Shape;142;p5"/>
          <p:cNvSpPr txBox="1">
            <a:spLocks noGrp="1"/>
          </p:cNvSpPr>
          <p:nvPr>
            <p:ph type="body" idx="1"/>
          </p:nvPr>
        </p:nvSpPr>
        <p:spPr>
          <a:xfrm>
            <a:off x="6502400" y="3678550"/>
            <a:ext cx="5925600" cy="2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Tipos</a:t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Cronología de resultados</a:t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6"/>
          <p:cNvGrpSpPr/>
          <p:nvPr/>
        </p:nvGrpSpPr>
        <p:grpSpPr>
          <a:xfrm>
            <a:off x="1374236" y="150575"/>
            <a:ext cx="10339092" cy="7965252"/>
            <a:chOff x="1456427" y="6054"/>
            <a:chExt cx="9915692" cy="7692923"/>
          </a:xfrm>
        </p:grpSpPr>
        <p:sp>
          <p:nvSpPr>
            <p:cNvPr id="149" name="Google Shape;149;p6"/>
            <p:cNvSpPr/>
            <p:nvPr/>
          </p:nvSpPr>
          <p:spPr>
            <a:xfrm>
              <a:off x="1456427" y="6054"/>
              <a:ext cx="3494186" cy="1747093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entury Gothic"/>
                <a:buNone/>
              </a:pPr>
              <a:r>
                <a:rPr lang="en-US" sz="37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Required Assessments for Title I</a:t>
              </a:r>
              <a:endParaRPr sz="3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1805846" y="1753147"/>
              <a:ext cx="347685" cy="16988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1" name="Google Shape;151;p6"/>
            <p:cNvSpPr/>
            <p:nvPr/>
          </p:nvSpPr>
          <p:spPr>
            <a:xfrm>
              <a:off x="2153532" y="2189920"/>
              <a:ext cx="4119841" cy="2524200"/>
            </a:xfrm>
            <a:prstGeom prst="roundRect">
              <a:avLst>
                <a:gd name="adj" fmla="val 10000"/>
              </a:avLst>
            </a:prstGeom>
            <a:solidFill>
              <a:srgbClr val="F3F3F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n-US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State Assessments</a:t>
              </a:r>
              <a:endParaRPr/>
            </a:p>
            <a:p>
              <a:pPr marL="11430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lang="en-US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Reading (ELA) and math annually for grades 3-8 (Smarter Balanced Assessment Consortium – SBAC)</a:t>
              </a:r>
              <a:endParaRPr/>
            </a:p>
            <a:p>
              <a:pPr marL="11430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lang="en-US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ELA and math in high school (Nevada End of Course (EoC) Finals)</a:t>
              </a:r>
              <a:endParaRPr/>
            </a:p>
            <a:p>
              <a:pPr marL="11430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lang="en-US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Science in grades 5 and 8 (Nevada Science Assessments), and once in grades 9 or 10 </a:t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805846" y="1753147"/>
              <a:ext cx="349670" cy="46725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3" name="Google Shape;153;p6"/>
            <p:cNvSpPr/>
            <p:nvPr/>
          </p:nvSpPr>
          <p:spPr>
            <a:xfrm>
              <a:off x="2155516" y="5152327"/>
              <a:ext cx="4147403" cy="2546650"/>
            </a:xfrm>
            <a:prstGeom prst="roundRect">
              <a:avLst>
                <a:gd name="adj" fmla="val 10000"/>
              </a:avLst>
            </a:prstGeom>
            <a:solidFill>
              <a:srgbClr val="F3F3F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entury Gothic"/>
                <a:buNone/>
              </a:pPr>
              <a:r>
                <a:rPr lang="en-US" sz="18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Other: </a:t>
              </a:r>
              <a:endParaRPr sz="1600"/>
            </a:p>
            <a:p>
              <a:pPr marL="171450" lvl="1" indent="-1841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Students who are English Learners (EL) have tests of English academic proficiency.</a:t>
              </a:r>
              <a:endParaRPr sz="1600"/>
            </a:p>
            <a:p>
              <a:pPr marL="171450" lvl="1" indent="-1841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Measure listening, speaking, reading, and writing skills in English (ACCESS for ELLs)</a:t>
              </a:r>
              <a:endParaRPr sz="1600"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6477378" y="6054"/>
              <a:ext cx="3494186" cy="1747093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Evaluaciones requeridas para Titulo I</a:t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6826797" y="1753147"/>
              <a:ext cx="376365" cy="17331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6" name="Google Shape;156;p6"/>
            <p:cNvSpPr/>
            <p:nvPr/>
          </p:nvSpPr>
          <p:spPr>
            <a:xfrm>
              <a:off x="7203163" y="2174162"/>
              <a:ext cx="4168956" cy="2624326"/>
            </a:xfrm>
            <a:prstGeom prst="roundRect">
              <a:avLst>
                <a:gd name="adj" fmla="val 10000"/>
              </a:avLst>
            </a:prstGeom>
            <a:solidFill>
              <a:srgbClr val="F3F3F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n-US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Evaluaciones estatales</a:t>
              </a:r>
              <a:endParaRPr/>
            </a:p>
            <a:p>
              <a:pPr marL="11430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lang="en-US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Lectura (ELA) y matemáticas anualmente para los grados 3-8 (Consorcio de evaluación equilibrada mas inteligente con siglas en ingles – SBAC)</a:t>
              </a:r>
              <a:endParaRPr/>
            </a:p>
            <a:p>
              <a:pPr marL="11430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lang="en-US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ELA  y matemáticas en la escuela preparatoria (Finales Comunes del Distrito y finales de fin de Curso de Nevada siglas en ingles (EoC) </a:t>
              </a:r>
              <a:endParaRPr/>
            </a:p>
            <a:p>
              <a:pPr marL="11430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lang="en-US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Ciencias en los grados 5 y  8 (Evaluaciones de Ciencias de Nevada), y una vez en grados 9 o 10 (EoC Finales)</a:t>
              </a:r>
              <a:endPara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826797" y="1753147"/>
              <a:ext cx="379273" cy="46535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8" name="Google Shape;158;p6"/>
            <p:cNvSpPr/>
            <p:nvPr/>
          </p:nvSpPr>
          <p:spPr>
            <a:xfrm>
              <a:off x="7206070" y="5149077"/>
              <a:ext cx="4114362" cy="2515325"/>
            </a:xfrm>
            <a:prstGeom prst="roundRect">
              <a:avLst>
                <a:gd name="adj" fmla="val 10000"/>
              </a:avLst>
            </a:prstGeom>
            <a:solidFill>
              <a:srgbClr val="F3F3F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entury Gothic"/>
                <a:buNone/>
              </a:pPr>
              <a:r>
                <a:rPr lang="en-US" sz="17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Otros: </a:t>
              </a:r>
              <a:endParaRPr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lvl="1" indent="-1778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lang="en-US" sz="17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Los estudiantes que están aprendiedo inlges (EL) tienen pruebas de dominio académico de ingles.</a:t>
              </a:r>
              <a:endParaRPr sz="1500"/>
            </a:p>
            <a:p>
              <a:pPr marL="171450" lvl="1" indent="-1778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lang="en-US" sz="17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Toman medidas de habilidades de escuchar, hablar, leer y escribir en ingles (ACCESS para ELLs)</a:t>
              </a:r>
              <a:endParaRPr sz="1500"/>
            </a:p>
          </p:txBody>
        </p:sp>
      </p:grpSp>
      <p:sp>
        <p:nvSpPr>
          <p:cNvPr id="159" name="Google Shape;159;p6"/>
          <p:cNvSpPr txBox="1">
            <a:spLocks noGrp="1"/>
          </p:cNvSpPr>
          <p:nvPr>
            <p:ph type="body" idx="1"/>
          </p:nvPr>
        </p:nvSpPr>
        <p:spPr>
          <a:xfrm>
            <a:off x="443307" y="8573914"/>
            <a:ext cx="11348400" cy="8733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entury Gothic"/>
              <a:buNone/>
            </a:pPr>
            <a:r>
              <a:rPr lang="en-US" sz="4400"/>
              <a:t>ASSESSMENTS | EVALUACIONES</a:t>
            </a:r>
            <a:endParaRPr sz="4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864232d4a_0_0"/>
          <p:cNvSpPr txBox="1">
            <a:spLocks noGrp="1"/>
          </p:cNvSpPr>
          <p:nvPr>
            <p:ph type="body" idx="1"/>
          </p:nvPr>
        </p:nvSpPr>
        <p:spPr>
          <a:xfrm>
            <a:off x="443307" y="2855253"/>
            <a:ext cx="5688600" cy="58335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 SNACS, we also monitor student progress through:</a:t>
            </a:r>
            <a:endParaRPr/>
          </a:p>
          <a:p>
            <a:pPr marL="457200" lvl="0" indent="-361950" algn="l" rtl="0">
              <a:spcBef>
                <a:spcPts val="190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MAP NWEA - Standardized progress monitoring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/>
              <a:t>Grades K-11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/>
              <a:t>3 times per year - fall, winter, and spring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STAR Reading and Early Literacy - 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/>
              <a:t>Grades K-11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/>
              <a:t>Taken once per quarter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Curriculum Unit Assessments and Tests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/>
              <a:t>Grades K-11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Brigance Assessment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/>
              <a:t>Beginning and End of year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/>
              <a:t>Kindergarten only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1900"/>
              </a:spcAft>
              <a:buNone/>
            </a:pPr>
            <a:endParaRPr/>
          </a:p>
        </p:txBody>
      </p:sp>
      <p:sp>
        <p:nvSpPr>
          <p:cNvPr id="166" name="Google Shape;166;g14864232d4a_0_0"/>
          <p:cNvSpPr txBox="1">
            <a:spLocks noGrp="1"/>
          </p:cNvSpPr>
          <p:nvPr>
            <p:ph type="title"/>
          </p:nvPr>
        </p:nvSpPr>
        <p:spPr>
          <a:xfrm>
            <a:off x="50" y="389725"/>
            <a:ext cx="13004700" cy="17427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ASSESSMENTS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OTRAS EVALUACIONES</a:t>
            </a:r>
            <a:endParaRPr/>
          </a:p>
        </p:txBody>
      </p:sp>
      <p:sp>
        <p:nvSpPr>
          <p:cNvPr id="167" name="Google Shape;167;g14864232d4a_0_0"/>
          <p:cNvSpPr txBox="1">
            <a:spLocks noGrp="1"/>
          </p:cNvSpPr>
          <p:nvPr>
            <p:ph type="body" idx="2"/>
          </p:nvPr>
        </p:nvSpPr>
        <p:spPr>
          <a:xfrm>
            <a:off x="6872747" y="2855253"/>
            <a:ext cx="5688600" cy="58335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En SNACS, también monitoreamos el progreso de los estudiantes a través de:</a:t>
            </a:r>
            <a:endParaRPr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>
                <a:solidFill>
                  <a:schemeClr val="dk1"/>
                </a:solidFill>
              </a:rPr>
              <a:t>MAP NWEA - Monitoreo de progreso estandarizado</a:t>
            </a:r>
            <a:endParaRPr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>
                <a:solidFill>
                  <a:schemeClr val="dk1"/>
                </a:solidFill>
              </a:rPr>
              <a:t>Todos los estudiantes de K-12</a:t>
            </a:r>
            <a:endParaRPr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>
                <a:solidFill>
                  <a:schemeClr val="dk1"/>
                </a:solidFill>
              </a:rPr>
              <a:t>3 veces al año</a:t>
            </a:r>
            <a:endParaRPr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>
                <a:solidFill>
                  <a:schemeClr val="dk1"/>
                </a:solidFill>
              </a:rPr>
              <a:t>STAR Reading and Early Literacy - </a:t>
            </a:r>
            <a:endParaRPr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>
                <a:solidFill>
                  <a:schemeClr val="dk1"/>
                </a:solidFill>
              </a:rPr>
              <a:t>Todos los estudiantes de K-12</a:t>
            </a:r>
            <a:endParaRPr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>
                <a:solidFill>
                  <a:schemeClr val="dk1"/>
                </a:solidFill>
              </a:rPr>
              <a:t>Taken once per quarter</a:t>
            </a:r>
            <a:endParaRPr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>
                <a:solidFill>
                  <a:schemeClr val="dk1"/>
                </a:solidFill>
              </a:rPr>
              <a:t>Unidad curricular y pruebas de referencia </a:t>
            </a:r>
            <a:endParaRPr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>
                <a:solidFill>
                  <a:schemeClr val="dk1"/>
                </a:solidFill>
              </a:rPr>
              <a:t>Todos los estudiantes K-12</a:t>
            </a:r>
            <a:endParaRPr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>
                <a:solidFill>
                  <a:schemeClr val="dk1"/>
                </a:solidFill>
              </a:rPr>
              <a:t>Benchmark Assessments </a:t>
            </a:r>
            <a:endParaRPr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>
                <a:solidFill>
                  <a:schemeClr val="dk1"/>
                </a:solidFill>
              </a:rPr>
              <a:t>Todos los estudiantes de K--2</a:t>
            </a:r>
            <a:endParaRPr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>
                <a:solidFill>
                  <a:schemeClr val="dk1"/>
                </a:solidFill>
              </a:rPr>
              <a:t>Brigance Assessments </a:t>
            </a:r>
            <a:endParaRPr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>
                <a:solidFill>
                  <a:schemeClr val="dk1"/>
                </a:solidFill>
              </a:rPr>
              <a:t>Todos los estudiantes de jardín de infancia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443300" y="170374"/>
            <a:ext cx="12118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 sz="5400" b="1"/>
              <a:t>RESULTS TIMELINE </a:t>
            </a:r>
            <a:endParaRPr sz="5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 sz="5400" b="1"/>
              <a:t>CRONOLOGÍA DE RESULTADOS </a:t>
            </a:r>
            <a:endParaRPr sz="3800" b="1"/>
          </a:p>
        </p:txBody>
      </p:sp>
      <p:grpSp>
        <p:nvGrpSpPr>
          <p:cNvPr id="174" name="Google Shape;174;p7"/>
          <p:cNvGrpSpPr/>
          <p:nvPr/>
        </p:nvGrpSpPr>
        <p:grpSpPr>
          <a:xfrm>
            <a:off x="254000" y="2699332"/>
            <a:ext cx="12496800" cy="6641047"/>
            <a:chOff x="0" y="108531"/>
            <a:chExt cx="12496800" cy="6641047"/>
          </a:xfrm>
        </p:grpSpPr>
        <p:sp>
          <p:nvSpPr>
            <p:cNvPr id="175" name="Google Shape;175;p7"/>
            <p:cNvSpPr/>
            <p:nvPr/>
          </p:nvSpPr>
          <p:spPr>
            <a:xfrm>
              <a:off x="0" y="108531"/>
              <a:ext cx="12496800" cy="1819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0" y="563368"/>
              <a:ext cx="12042000" cy="909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72375" tIns="72375" rIns="254000" bIns="288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n-US" sz="25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will be notified of your child’s assessment results.</a:t>
              </a:r>
              <a:endParaRPr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2880512" y="790964"/>
              <a:ext cx="9616287" cy="181934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2880512" y="1245801"/>
              <a:ext cx="9161451" cy="90967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72375" tIns="72375" rIns="254000" bIns="288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n-US" sz="25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Timeline:</a:t>
              </a:r>
              <a:endParaRPr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2880512" y="2196911"/>
              <a:ext cx="2880512" cy="327946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83C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2880500" y="2196896"/>
              <a:ext cx="2880600" cy="4200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750" tIns="64750" rIns="64750" bIns="647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en-US" sz="2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State Assessments</a:t>
              </a:r>
              <a:endParaRPr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905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Char char="•"/>
              </a:pPr>
              <a:r>
                <a:rPr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SBAC 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Grades 3-8 – </a:t>
              </a:r>
              <a:r>
                <a:rPr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Math, Reading, and Science (5th/8th/9th)</a:t>
              </a:r>
              <a:endPara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en-US" sz="2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WIDA ACCESS </a:t>
              </a:r>
              <a:r>
                <a:rPr lang="en-US" sz="2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– Spring of current school year</a:t>
              </a:r>
              <a:endParaRPr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en-US" sz="2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Results mailed to families in early fall</a:t>
              </a:r>
              <a:endParaRPr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5761024" y="1397198"/>
              <a:ext cx="6735775" cy="181934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9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5761025" y="1852024"/>
              <a:ext cx="5527500" cy="90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2375" tIns="72375" rIns="254000" bIns="288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n-US" sz="21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 le notificara los resultados de la evaluación de su hijo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8641537" y="2003432"/>
              <a:ext cx="3855262" cy="181934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8641537" y="2458269"/>
              <a:ext cx="3400426" cy="909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254000" bIns="288800" anchor="b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n-US" sz="25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Cronología:</a:t>
              </a:r>
              <a:endParaRPr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641537" y="3409378"/>
              <a:ext cx="2906755" cy="334009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E1D1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8641537" y="3409378"/>
              <a:ext cx="2906700" cy="33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en-US" sz="19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Evaluaciones Estatales</a:t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78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Grados 3-8 – Otoño después de tomar examen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780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Preparatoria–  Después de las evaluaciones comunes del distrito o los exámenes EoC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en-US" sz="19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Acceso WIDA  </a:t>
              </a:r>
              <a:r>
                <a:rPr lang="en-US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– Primavera del año escolar</a:t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ctrTitle"/>
          </p:nvPr>
        </p:nvSpPr>
        <p:spPr>
          <a:xfrm>
            <a:off x="443307" y="1023479"/>
            <a:ext cx="121182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 sz="6000"/>
              <a:t>                   </a:t>
            </a:r>
            <a:br>
              <a:rPr lang="en-US" sz="6000"/>
            </a:br>
            <a:r>
              <a:rPr lang="en-US" sz="6000" b="1"/>
              <a:t>USE OF FUNDS</a:t>
            </a:r>
            <a:endParaRPr sz="6000" b="1"/>
          </a:p>
        </p:txBody>
      </p:sp>
      <p:sp>
        <p:nvSpPr>
          <p:cNvPr id="193" name="Google Shape;193;p8"/>
          <p:cNvSpPr txBox="1">
            <a:spLocks noGrp="1"/>
          </p:cNvSpPr>
          <p:nvPr>
            <p:ph type="subTitle" idx="1"/>
          </p:nvPr>
        </p:nvSpPr>
        <p:spPr>
          <a:xfrm>
            <a:off x="443307" y="3562307"/>
            <a:ext cx="6033900" cy="14001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>
            <a:normAutofit fontScale="85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6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USO DE FONDOS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002F4A"/>
      </a:dk1>
      <a:lt1>
        <a:srgbClr val="FFFFFF"/>
      </a:lt1>
      <a:dk2>
        <a:srgbClr val="002F4A"/>
      </a:dk2>
      <a:lt2>
        <a:srgbClr val="626B73"/>
      </a:lt2>
      <a:accent1>
        <a:srgbClr val="002F4A"/>
      </a:accent1>
      <a:accent2>
        <a:srgbClr val="ED9308"/>
      </a:accent2>
      <a:accent3>
        <a:srgbClr val="FFFFFF"/>
      </a:accent3>
      <a:accent4>
        <a:srgbClr val="AA4112"/>
      </a:accent4>
      <a:accent5>
        <a:srgbClr val="456F73"/>
      </a:accent5>
      <a:accent6>
        <a:srgbClr val="EEB04F"/>
      </a:accent6>
      <a:hlink>
        <a:srgbClr val="F39605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2472</Words>
  <Application>Microsoft Office PowerPoint</Application>
  <PresentationFormat>Custom</PresentationFormat>
  <Paragraphs>319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Noto Sans Symbols</vt:lpstr>
      <vt:lpstr>Century Gothic</vt:lpstr>
      <vt:lpstr>Short Stack</vt:lpstr>
      <vt:lpstr>Calibri</vt:lpstr>
      <vt:lpstr>Merriweather</vt:lpstr>
      <vt:lpstr>Helvetica Neue</vt:lpstr>
      <vt:lpstr>Roboto</vt:lpstr>
      <vt:lpstr>Arial</vt:lpstr>
      <vt:lpstr>Paradigm</vt:lpstr>
      <vt:lpstr>TITLE I ANNUAL MEETING   JUNTA ANUAL DE TÍTULO I</vt:lpstr>
      <vt:lpstr>TITLE I PROGRAM       PROGRAMA TITULO I </vt:lpstr>
      <vt:lpstr>PURPOSE</vt:lpstr>
      <vt:lpstr>PARTICIPATION</vt:lpstr>
      <vt:lpstr>  ASSESSMENTS </vt:lpstr>
      <vt:lpstr>PowerPoint Presentation</vt:lpstr>
      <vt:lpstr>OTHER ASSESSMENTS OTRAS EVALUACIONES</vt:lpstr>
      <vt:lpstr>RESULTS TIMELINE  CRONOLOGÍA DE RESULTADOS </vt:lpstr>
      <vt:lpstr>                    USE OF FUNDS</vt:lpstr>
      <vt:lpstr>PROGRAM FUNDS FONDS DE TITULO I</vt:lpstr>
      <vt:lpstr>PROGRAM FUNDS                FONDOS DEL PROGRAMA</vt:lpstr>
      <vt:lpstr>CURRICULUM &amp; INSTRUCTION</vt:lpstr>
      <vt:lpstr>ADDITIONAL PARENT NOTIFICATION REQUIREMENTS   REQUISITOS ADICIONALES DE NOTIFICACIÓN PARA PADRES    </vt:lpstr>
      <vt:lpstr>FAMILY ENGAGEMENT   NORMAS DEL DISTRITO – COMPROMISO FAMILIAR</vt:lpstr>
      <vt:lpstr>SCHOOL PARENT AND FAMILY ENGAGEMENT POLICY  NORMAS DE PARTICIPACIÓN ESCOLAR DE PADRES Y FAMILIAS</vt:lpstr>
      <vt:lpstr>School-Parent Compact</vt:lpstr>
      <vt:lpstr>Educator Qualifications Requistos de Educadores</vt:lpstr>
      <vt:lpstr>PARENTS’ RIGHT-TO-KNOW - DISTRICT LEVEL</vt:lpstr>
      <vt:lpstr>  PARENTS’ RIGHT-TO-KNOW – SCHOOL LEVEL   EL DERECHO A SABER DE LOS PADRES-NIVEL ESCOLAR</vt:lpstr>
      <vt:lpstr>QUESTIONS | PREGUNTAS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ANNUAL MEETING   JUNTA ANUAL DE TÍTULO I</dc:title>
  <dc:creator>Stach, Mary</dc:creator>
  <cp:lastModifiedBy>Victor Schoenfeldt</cp:lastModifiedBy>
  <cp:revision>1</cp:revision>
  <dcterms:created xsi:type="dcterms:W3CDTF">2020-08-11T17:57:50Z</dcterms:created>
  <dcterms:modified xsi:type="dcterms:W3CDTF">2022-09-01T23:19:20Z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0x010100E0EBCD483E8DAC4D88B47129E989A109</vt:lpwstr>
  </property>
</Properties>
</file>